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75" r:id="rId3"/>
    <p:sldId id="286" r:id="rId4"/>
    <p:sldId id="287" r:id="rId5"/>
    <p:sldId id="289" r:id="rId6"/>
    <p:sldId id="290" r:id="rId7"/>
    <p:sldId id="288" r:id="rId8"/>
    <p:sldId id="28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CCD4"/>
    <a:srgbClr val="FFFFFF"/>
    <a:srgbClr val="32B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7DCFF-4B2F-4842-9B03-5A0F63A5472E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7097-2E87-4560-8CF2-CE27651510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266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146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Düz Bağlayıcı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Düz Bağlayıcı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Düz Bağlayıcı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Düz Bağlayıcı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Bağlayıcı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Bağlayıcı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Bağlayıcı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Düz Bağlayıcı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Bağlayıcı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Düz Bağlayıcı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Düz Bağlayıcı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Düz Bağlayıcı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Düz Bağlayıcı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Düz Bağlayıcı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Düz Bağlayıcı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Düz Bağlayıcı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Düz Bağlayıcı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Düz Bağlayıcı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Düz Bağlayıcı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Düz Bağlayıcı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Düz Bağlayıcı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Düz Bağlayıcı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Düz Bağlayıcı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Düz Bağlayıcı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Düz Bağlayıcı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Düz Bağlayıcı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Düz Bağlayıcı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Düz Bağlayıcı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Düz Bağlayıcı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Düz Bağlayıcı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Düz Bağlayıcı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Düz Bağlayıcı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Düz Bağlayıcı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Düz Bağlayıcı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Düz Bağlayıcı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Düz Bağlayıcı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Düz Bağlayıcı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/>
              <a:t>Asıl alt başlık stilini düzenlemek için tıklayın</a:t>
            </a:r>
            <a:endParaRPr lang="tr-TR" noProof="0" dirty="0"/>
          </a:p>
        </p:txBody>
      </p:sp>
      <p:cxnSp>
        <p:nvCxnSpPr>
          <p:cNvPr id="58" name="Düz Bağlayıcı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05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F96638-FC1D-464E-8AEE-10ECB2C98B32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43418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2217C8-3645-4914-A5E0-B31866D8B7CD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55147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E775C3-19A8-4781-9C99-8E2623D9DB5A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5534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Düz Bağlayıcı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Düz Bağlayıcı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Düz Bağlayıcı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Bağlayıcı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Bağlayıcı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Bağlayıcı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Düz Bağlayıcı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Bağlayıcı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Bağlayıcı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Düz Bağlayıcı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Düz Bağlayıcı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Düz Bağlayıcı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Düz Bağlayıcı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Düz Bağlayıcı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Düz Bağlayıcı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Düz Bağlayıcı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Düz Bağlayıcı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Düz Bağlayıcı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Düz Bağlayıcı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Düz Bağlayıcı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Düz Bağlayıcı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Düz Bağlayıcı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Düz Bağlayıcı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Düz Bağlayıcı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Düz Bağlayıcı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Düz Bağlayıcı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Düz Bağlayıcı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Düz Bağlayıcı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Düz Bağlayıcı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Düz Bağlayıcı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Düz Bağlayıcı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Düz Bağlayıcı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Düz Bağlayıcı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Düz Bağlayıcı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Düz Bağlayıcı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Düz Bağlayıcı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cxnSp>
        <p:nvCxnSpPr>
          <p:cNvPr id="58" name="Düz Bağlayıcı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251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6E8099-91A2-4480-AA38-D429DA4DFE01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61494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6CBFD9-EC20-4370-9A1E-1280A2324F49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33729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1D1325-2B19-4778-BD3B-CAC0A3DA1900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0595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Düz Bağlayıcı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Düz Bağlayıcı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Düz Bağlayıcı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Düz Bağlayıcı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Düz Bağlayıcı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Düz Bağlayıcı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Düz Bağlayıcı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Düz Bağlayıcı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Düz Bağlayıcı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Düz Bağlayıcı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Düz Bağlayıcı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Düz Bağlayıcı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Düz Bağlayıcı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Düz Bağlayıcı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Düz Bağlayıcı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Düz Bağlayıcı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Düz Bağlayıcı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Düz Bağlayıcı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Düz Bağlayıcı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Düz Bağlayıcı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Düz Bağlayıcı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Düz Bağlayıcı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Düz Bağlayıcı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Düz Bağlayıcı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Düz Bağlayıcı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Düz Bağlayıcı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Düz Bağlayıcı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Düz Bağlayıcı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Düz Bağlayıcı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Düz Bağlayıcı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Düz Bağlayıcı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Düz Bağlayıcı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Düz Bağlayıcı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Düz Bağlayıcı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Düz Bağlayıcı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Düz Bağlayıcı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Düz Bağlayıcı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Düz Bağlayıcı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Düz Bağlayıcı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Düz Bağlayıcı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Düz Bağlayıcı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Düz Bağlayıcı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Düz Bağlayıcı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Düz Bağlayıcı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Düz Bağlayıcı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Düz Bağlayıcı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Alt Bilgi Yer Tutucusu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212" name="Tarih Yer Tutucusu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19697E-2130-485F-AD3C-A863ED81542E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214" name="Slayt Numarası Yer Tutucusu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60998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Resim Yazılı İçerik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Düz Bağlayıcı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Düz Bağlayıcı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Bağlayıcı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Bağlayıcı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Bağlayıcı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Düz Bağlayıcı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Bağlayıcı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Bağlayıcı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Düz Bağlayıcı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Düz Bağlayıcı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Düz Bağlayıcı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Düz Bağlayıcı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Düz Bağlayıcı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Düz Bağlayıcı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Düz Bağlayıcı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Düz Bağlayıcı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Düz Bağlayıcı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Düz Bağlayıcı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Düz Bağlayıcı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Düz Bağlayıcı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Düz Bağlayıcı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Düz Bağlayıcı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Düz Bağlayıcı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Düz Bağlayıcı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Düz Bağlayıcı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Düz Bağlayıcı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Düz Bağlayıcı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Düz Bağlayıcı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Düz Bağlayıcı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Düz Bağlayıcı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Düz Bağlayıcı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Düz Bağlayıcı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Düz Bağlayıcı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Düz Bağlayıcı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Düz Bağlayıcı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Düz Bağlayıcı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Düz Bağlayıcı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Düz Bağlayıcı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Dikdörtgen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r-TR" noProof="0"/>
              <a:t>Asıl metin stillerini düzenle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  <p:cxnSp>
        <p:nvCxnSpPr>
          <p:cNvPr id="60" name="Düz Bağlayıcı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177BB19-EAE0-465C-9FE8-0DE141F45AC0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79144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lı Resi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Düz Bağlayıcı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Düz Bağlayıcı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Bağlayıcı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Bağlayıcı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Bağlayıcı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Düz Bağlayıcı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Bağlayıcı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Bağlayıcı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Bağlayıcı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Bağlayıcı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Düz Bağlayıcı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Düz Bağlayıcı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Düz Bağlayıcı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Düz Bağlayıcı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Düz Bağlayıcı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Düz Bağlayıcı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Düz Bağlayıcı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Düz Bağlayıcı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Düz Bağlayıcı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Düz Bağlayıcı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Düz Bağlayıcı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Düz Bağlayıcı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Düz Bağlayıcı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Düz Bağlayıcı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Düz Bağlayıcı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Düz Bağlayıcı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Düz Bağlayıcı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Düz Bağlayıcı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Düz Bağlayıcı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Düz Bağlayıcı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Düz Bağlayıcı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Düz Bağlayıcı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Düz Bağlayıcı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Düz Bağlayıcı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Düz Bağlayıcı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Düz Bağlayıcı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Düz Bağlayıcı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Düz Bağlayıcı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Dikdörtgen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cxnSp>
        <p:nvCxnSpPr>
          <p:cNvPr id="59" name="Düz Bağlayıcı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-13663" y="-2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</a:t>
            </a:r>
          </a:p>
        </p:txBody>
      </p:sp>
    </p:spTree>
    <p:extLst>
      <p:ext uri="{BB962C8B-B14F-4D97-AF65-F5344CB8AC3E}">
        <p14:creationId xmlns:p14="http://schemas.microsoft.com/office/powerpoint/2010/main" val="411745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Düz Bağlayıcı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Düz Bağlayıcı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Düz Bağlayıcı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Düz Bağlayıcı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Düz Bağlayıcı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Düz Bağlayıcı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Düz Bağlayıcı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Düz Bağlayıcı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Düz Bağlayıcı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Düz Bağlayıcı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Düz Bağlayıcı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Düz Bağlayıcı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Düz Bağlayıcı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Düz Bağlayıcı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Düz Bağlayıcı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Düz Bağlayıcı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Düz Bağlayıcı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Düz Bağlayıcı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Düz Bağlayıcı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Düz Bağlayıcı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Düz Bağlayıcı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Düz Bağlayıcı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Düz Bağlayıcı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Düz Bağlayıcı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Düz Bağlayıcı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Düz Bağlayıcı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Düz Bağlayıcı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Düz Bağlayıcı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Düz Bağlayıcı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Düz Bağlayıcı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Düz Bağlayıcı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Düz Bağlayıcı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Düz Bağlayıcı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Düz Bağlayıcı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Düz Bağlayıcı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Düz Bağlayıcı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Düz Bağlayıcı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Düz Bağlayıcı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Düz Bağlayıcı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Düz Bağlayıcı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Düz Bağlayıcı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Düz Bağlayıcı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Düz Bağlayıcı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Düz Bağlayıcı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Düz Bağlayıcı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Düz Bağlayıcı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cxnSp>
        <p:nvCxnSpPr>
          <p:cNvPr id="148" name="Düz Bağlayıcı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tr-TR" noProof="0" dirty="0"/>
              <a:t>Alt bilgi ekleme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8AC57A4-246E-4485-A6C7-BD50DA509122}" type="datetime1">
              <a:rPr lang="tr-TR" noProof="0" smtClean="0"/>
              <a:t>16.01.2024</a:t>
            </a:fld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23189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mailto:erasmus@ogu.edu.tr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www.iro.ogu.edu.t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 txBox="1">
            <a:spLocks/>
          </p:cNvSpPr>
          <p:nvPr/>
        </p:nvSpPr>
        <p:spPr>
          <a:xfrm>
            <a:off x="948906" y="1122363"/>
            <a:ext cx="10187796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</a:rPr>
              <a:t>Eskişehir Osmangazi</a:t>
            </a:r>
            <a:r>
              <a:rPr kumimoji="0" lang="tr-TR" sz="48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tr-TR" sz="4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ook Antiqua" panose="02040602050305030304" pitchFamily="18" charset="0"/>
              </a:rPr>
              <a:t>Üniversitesi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300" b="1" baseline="0" dirty="0" smtClean="0">
                <a:solidFill>
                  <a:sysClr val="windowText" lastClr="000000"/>
                </a:solidFill>
                <a:latin typeface="Book Antiqua" panose="02040602050305030304" pitchFamily="18" charset="0"/>
              </a:rPr>
              <a:t>Uluslararası</a:t>
            </a:r>
            <a:r>
              <a:rPr lang="tr-TR" sz="4300" b="1" dirty="0" smtClean="0">
                <a:solidFill>
                  <a:sysClr val="windowText" lastClr="000000"/>
                </a:solidFill>
                <a:latin typeface="Book Antiqua" panose="02040602050305030304" pitchFamily="18" charset="0"/>
              </a:rPr>
              <a:t> İlişkiler Birimi</a:t>
            </a:r>
            <a:endParaRPr kumimoji="0" lang="en-GB" sz="43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ook Antiqua" panose="02040602050305030304" pitchFamily="18" charset="0"/>
            </a:endParaRPr>
          </a:p>
        </p:txBody>
      </p:sp>
      <p:sp>
        <p:nvSpPr>
          <p:cNvPr id="3" name="Alt Başlık 2"/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73255"/>
            <a:ext cx="1122363" cy="1122363"/>
          </a:xfrm>
          <a:prstGeom prst="rect">
            <a:avLst/>
          </a:prstGeom>
        </p:spPr>
      </p:pic>
      <p:cxnSp>
        <p:nvCxnSpPr>
          <p:cNvPr id="6" name="Düz Bağlayıcı 5"/>
          <p:cNvCxnSpPr/>
          <p:nvPr/>
        </p:nvCxnSpPr>
        <p:spPr>
          <a:xfrm>
            <a:off x="1610627" y="3509963"/>
            <a:ext cx="9163251" cy="0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nasayfa - Strateji Geliştirme Daire Başkanlığı | Eskişehir Osmangazi  Üniversitesi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intBrush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692" y="4429919"/>
            <a:ext cx="7314616" cy="2188133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50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Uluslararası İlişkiler Birimi</a:t>
            </a:r>
            <a:endParaRPr lang="en-GB" sz="3600" dirty="0">
              <a:latin typeface="Candara" panose="020E0502030303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910900" y="1292360"/>
            <a:ext cx="97570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Candara" panose="020E0502030303020204" pitchFamily="34" charset="0"/>
              </a:rPr>
              <a:t>2004</a:t>
            </a:r>
            <a:r>
              <a:rPr lang="tr-TR" dirty="0" smtClean="0">
                <a:latin typeface="Candara" panose="020E0502030303020204" pitchFamily="34" charset="0"/>
              </a:rPr>
              <a:t> yılında kuruldu.</a:t>
            </a:r>
            <a:endParaRPr lang="en-GB" dirty="0">
              <a:latin typeface="Candara" panose="020E0502030303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Candara" panose="020E0502030303020204" pitchFamily="34" charset="0"/>
              </a:rPr>
              <a:t>Birim bünyesinde yürütülen çalışmalar</a:t>
            </a:r>
            <a:endParaRPr lang="en-GB" dirty="0">
              <a:latin typeface="Candara" panose="020E0502030303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KA131 </a:t>
            </a:r>
            <a:r>
              <a:rPr lang="tr-TR" dirty="0" smtClean="0">
                <a:latin typeface="Candara" panose="020E0502030303020204" pitchFamily="34" charset="0"/>
              </a:rPr>
              <a:t>–</a:t>
            </a:r>
            <a:r>
              <a:rPr lang="en-GB" dirty="0" smtClean="0">
                <a:latin typeface="Candara" panose="020E0502030303020204" pitchFamily="34" charset="0"/>
              </a:rPr>
              <a:t> </a:t>
            </a:r>
            <a:r>
              <a:rPr lang="tr-TR" dirty="0" smtClean="0">
                <a:latin typeface="Candara" panose="020E0502030303020204" pitchFamily="34" charset="0"/>
              </a:rPr>
              <a:t>Erasmus+ Program Ülkeleriyle öğrenci ve personel hareketliliği</a:t>
            </a:r>
            <a:endParaRPr lang="tr-TR" dirty="0">
              <a:latin typeface="Candara" panose="020E0502030303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>
                <a:latin typeface="Candara" panose="020E0502030303020204" pitchFamily="34" charset="0"/>
              </a:rPr>
              <a:t>KA131 – </a:t>
            </a:r>
            <a:r>
              <a:rPr lang="tr-TR" dirty="0" smtClean="0">
                <a:latin typeface="Candara" panose="020E0502030303020204" pitchFamily="34" charset="0"/>
              </a:rPr>
              <a:t>Erasmus+ Staj Konsorsiyumu</a:t>
            </a:r>
            <a:endParaRPr lang="en-GB" dirty="0">
              <a:latin typeface="Candara" panose="020E0502030303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KA171 </a:t>
            </a:r>
            <a:r>
              <a:rPr lang="tr-TR" dirty="0" smtClean="0">
                <a:latin typeface="Candara" panose="020E0502030303020204" pitchFamily="34" charset="0"/>
              </a:rPr>
              <a:t>–</a:t>
            </a:r>
            <a:r>
              <a:rPr lang="en-GB" dirty="0" smtClean="0">
                <a:latin typeface="Candara" panose="020E0502030303020204" pitchFamily="34" charset="0"/>
              </a:rPr>
              <a:t> </a:t>
            </a:r>
            <a:r>
              <a:rPr lang="tr-TR" dirty="0" smtClean="0">
                <a:latin typeface="Candara" panose="020E0502030303020204" pitchFamily="34" charset="0"/>
              </a:rPr>
              <a:t>Erasmus+ Ortak ülkelerle öğrenci ve personel hareketliliği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Candara" panose="020E0502030303020204" pitchFamily="34" charset="0"/>
              </a:rPr>
              <a:t>Devam etmekte olan 11 farklı proje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Candara" panose="020E0502030303020204" pitchFamily="34" charset="0"/>
              </a:rPr>
              <a:t>Değişim Programları kapsamında </a:t>
            </a:r>
            <a:r>
              <a:rPr lang="tr-TR" dirty="0" err="1" smtClean="0">
                <a:latin typeface="Candara" panose="020E0502030303020204" pitchFamily="34" charset="0"/>
              </a:rPr>
              <a:t>kurumlararası</a:t>
            </a:r>
            <a:r>
              <a:rPr lang="tr-TR" dirty="0" smtClean="0">
                <a:latin typeface="Candara" panose="020E0502030303020204" pitchFamily="34" charset="0"/>
              </a:rPr>
              <a:t> anlaşmalar ve İyi Niyet Anlaşmaları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Candara" panose="020E0502030303020204" pitchFamily="34" charset="0"/>
              </a:rPr>
              <a:t>Tamamlanmış ve başvurusu devam etmekte olan projeler </a:t>
            </a:r>
            <a:endParaRPr lang="tr-TR" dirty="0" smtClean="0">
              <a:latin typeface="Candara" panose="020E0502030303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err="1" smtClean="0">
                <a:latin typeface="Candara" panose="020E0502030303020204" pitchFamily="34" charset="0"/>
              </a:rPr>
              <a:t>Visiting</a:t>
            </a:r>
            <a:r>
              <a:rPr lang="tr-TR" dirty="0" smtClean="0">
                <a:latin typeface="Candara" panose="020E0502030303020204" pitchFamily="34" charset="0"/>
              </a:rPr>
              <a:t> </a:t>
            </a:r>
            <a:r>
              <a:rPr lang="tr-TR" dirty="0" err="1">
                <a:latin typeface="Candara" panose="020E0502030303020204" pitchFamily="34" charset="0"/>
              </a:rPr>
              <a:t>Researcher</a:t>
            </a:r>
            <a:r>
              <a:rPr lang="tr-TR" dirty="0">
                <a:latin typeface="Candara" panose="020E0502030303020204" pitchFamily="34" charset="0"/>
              </a:rPr>
              <a:t> </a:t>
            </a:r>
            <a:r>
              <a:rPr lang="tr-TR" dirty="0" err="1" smtClean="0">
                <a:latin typeface="Candara" panose="020E0502030303020204" pitchFamily="34" charset="0"/>
              </a:rPr>
              <a:t>Programme</a:t>
            </a:r>
            <a:r>
              <a:rPr lang="tr-TR" dirty="0" smtClean="0">
                <a:latin typeface="Candara" panose="020E0502030303020204" pitchFamily="34" charset="0"/>
              </a:rPr>
              <a:t> (Misafir Araştırmacı Programı) </a:t>
            </a:r>
            <a:endParaRPr lang="tr-TR" dirty="0" smtClean="0">
              <a:latin typeface="Candara" panose="020E0502030303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Candara" panose="020E0502030303020204" pitchFamily="34" charset="0"/>
              </a:rPr>
              <a:t>Mevlana ve Farabi Değişim Programları (Aktif değil)</a:t>
            </a:r>
            <a:endParaRPr lang="tr-TR" dirty="0" smtClean="0">
              <a:latin typeface="Candara" panose="020E0502030303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326" y="1654592"/>
            <a:ext cx="619710" cy="108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72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Uluslararası İlişkiler Birimi</a:t>
            </a:r>
            <a:endParaRPr lang="en-GB" sz="3600" dirty="0">
              <a:latin typeface="Candara" panose="020E0502030303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326" y="1654592"/>
            <a:ext cx="619710" cy="108682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834286" y="1388346"/>
            <a:ext cx="826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andara" panose="020E0502030303020204" pitchFamily="34" charset="0"/>
              </a:rPr>
              <a:t>ERASMUS PROGRAMI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834285" y="1891412"/>
            <a:ext cx="826810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Personel </a:t>
            </a:r>
            <a:r>
              <a:rPr lang="tr-TR" dirty="0"/>
              <a:t>için farklı kültürleri deneyimleme şansı sunar. Bu, kişisel ve mesleki gelişim açısından önemli bir avantajdır</a:t>
            </a:r>
            <a:r>
              <a:rPr lang="tr-T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Farklı </a:t>
            </a:r>
            <a:r>
              <a:rPr lang="tr-TR" dirty="0"/>
              <a:t>bir kültürdeki eğitim kurumlarında çalışmak veya eğitim almak, yeni yöntemleri ve yaklaşımları öğrenme ve mesleki gelişimi destekleme imkanı </a:t>
            </a:r>
            <a:r>
              <a:rPr lang="tr-TR" dirty="0" smtClean="0"/>
              <a:t>tanır.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Erasmus </a:t>
            </a:r>
            <a:r>
              <a:rPr lang="tr-TR" dirty="0"/>
              <a:t>Programı, uluslararası düzeyde yeni profesyonel bağlantılar kurma ve işbirliği fırsatları </a:t>
            </a:r>
            <a:r>
              <a:rPr lang="tr-TR" dirty="0" smtClean="0"/>
              <a:t>sunar.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Farklı </a:t>
            </a:r>
            <a:r>
              <a:rPr lang="tr-TR" dirty="0"/>
              <a:t>eğitim kurumlarında çalışmak, kurumsal </a:t>
            </a:r>
            <a:r>
              <a:rPr lang="tr-TR" dirty="0" err="1"/>
              <a:t>inovasyon</a:t>
            </a:r>
            <a:r>
              <a:rPr lang="tr-TR" dirty="0"/>
              <a:t> ve değişim için yeni fikirleri, yöntemleri ve uygulamaları keşfetme imkanı </a:t>
            </a:r>
            <a:r>
              <a:rPr lang="tr-TR" dirty="0" smtClean="0"/>
              <a:t>sağlar.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Erasmus </a:t>
            </a:r>
            <a:r>
              <a:rPr lang="tr-TR" dirty="0"/>
              <a:t>Programı kapsamında personel, yurtdışındaki hareketlilikleri </a:t>
            </a:r>
            <a:r>
              <a:rPr lang="tr-TR" dirty="0" smtClean="0"/>
              <a:t>için hibe desteği </a:t>
            </a:r>
            <a:r>
              <a:rPr lang="tr-TR" dirty="0"/>
              <a:t>alabilir</a:t>
            </a:r>
            <a:r>
              <a:rPr lang="tr-TR" dirty="0" smtClean="0"/>
              <a:t>.</a:t>
            </a:r>
          </a:p>
          <a:p>
            <a:endParaRPr lang="en-GB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77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Uluslararası İlişkiler Birimi</a:t>
            </a:r>
            <a:endParaRPr lang="en-GB" sz="3600" dirty="0">
              <a:latin typeface="Candara" panose="020E0502030303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326" y="1654592"/>
            <a:ext cx="619710" cy="108682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834286" y="1388346"/>
            <a:ext cx="826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andara" panose="020E0502030303020204" pitchFamily="34" charset="0"/>
              </a:rPr>
              <a:t>ERASMUS PROGRAMI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705707" y="1891412"/>
            <a:ext cx="839667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Farklı </a:t>
            </a:r>
            <a:r>
              <a:rPr lang="tr-TR" dirty="0" smtClean="0"/>
              <a:t>bir üniversitede harç ödemeksizin eğitim alma olanağı sunar.</a:t>
            </a:r>
            <a:endParaRPr lang="tr-T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Öğrencilere </a:t>
            </a:r>
            <a:r>
              <a:rPr lang="tr-TR" dirty="0"/>
              <a:t>kültürel çeşitlilikle başa çıkma ve küresel bakış açısı geliştirme fırsatını sunar.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Yurtdışında </a:t>
            </a:r>
            <a:r>
              <a:rPr lang="tr-TR" dirty="0"/>
              <a:t>eğitim almak, öğrencilerin yabancı dil becerilerini geliştirmelerine katkıda bulunur.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Öğrencilerin </a:t>
            </a:r>
            <a:r>
              <a:rPr lang="tr-TR" dirty="0"/>
              <a:t>farklı öğretim yöntemleri ve programlarıyla tanışmalarına imkan </a:t>
            </a:r>
            <a:r>
              <a:rPr lang="tr-TR" dirty="0" smtClean="0"/>
              <a:t>sağlar.</a:t>
            </a:r>
            <a:endParaRPr lang="tr-T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Öğrencilere </a:t>
            </a:r>
            <a:r>
              <a:rPr lang="tr-TR" dirty="0"/>
              <a:t>farklı bir ülkede staj yapma imkanı </a:t>
            </a:r>
            <a:r>
              <a:rPr lang="tr-TR" dirty="0" smtClean="0"/>
              <a:t>sağlar.</a:t>
            </a:r>
            <a:endParaRPr lang="tr-T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Öğrenim </a:t>
            </a:r>
            <a:r>
              <a:rPr lang="tr-TR" dirty="0"/>
              <a:t>ve staj faaliyeti için tam tanınma yapılır. </a:t>
            </a:r>
            <a:endParaRPr lang="tr-TR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Öğrenim </a:t>
            </a:r>
            <a:r>
              <a:rPr lang="tr-TR" dirty="0" smtClean="0"/>
              <a:t>ve staj hareketlilikleri için hibe desteği verilir.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24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Uluslararası İlişkiler Birimi</a:t>
            </a:r>
            <a:endParaRPr lang="en-GB" sz="3600" dirty="0">
              <a:latin typeface="Candara" panose="020E0502030303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326" y="1654592"/>
            <a:ext cx="619710" cy="108682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705707" y="1405928"/>
            <a:ext cx="826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andara" panose="020E0502030303020204" pitchFamily="34" charset="0"/>
              </a:rPr>
              <a:t>ERASMUS PROGRAMI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705707" y="1891412"/>
            <a:ext cx="839667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Erasmus Programı öğrenci ve personel hareketliliği 2 farklı proje kapsamında gerçekleştirilebilir: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Erasmus+ KA131 (Program Ülkeleriyle hareketlilik)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Erasmus+ KA171 (Ortak Ülkelerle hareketlilik)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35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Uluslararası İlişkiler Birimi</a:t>
            </a:r>
            <a:endParaRPr lang="en-GB" sz="3600" dirty="0">
              <a:latin typeface="Candara" panose="020E0502030303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326" y="1654592"/>
            <a:ext cx="619710" cy="108682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302590" y="1434039"/>
            <a:ext cx="826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andara" panose="020E0502030303020204" pitchFamily="34" charset="0"/>
              </a:rPr>
              <a:t>ERASMUS PROGRAMI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302590" y="1942739"/>
            <a:ext cx="936541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400" dirty="0" smtClean="0"/>
              <a:t>Erasmus+ KA131 (Program Ülkeleriyle hareketlilik</a:t>
            </a:r>
            <a:r>
              <a:rPr lang="tr-TR" sz="1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tr-TR" sz="1400" b="1" dirty="0"/>
              <a:t>Almanya, Avusturya, Belçika, Danimarka, Finlandiya, Fransa, Güney Kıbrıs, Hollanda, İrlanda, İspanya, İsveç, İtalya, İzlanda, Lihtenştayn, Lüksemburg, Malta, Norveç, Portekiz, </a:t>
            </a:r>
            <a:r>
              <a:rPr lang="tr-TR" sz="1400" b="1" dirty="0" smtClean="0"/>
              <a:t>Yunanistan, </a:t>
            </a:r>
            <a:r>
              <a:rPr lang="tr-TR" sz="1400" b="1" dirty="0"/>
              <a:t>Bulgaristan, Çek Cumhuriyeti, Estonya, Hırvatistan, Kuzey Makedonya, Letonya, Litvanya, Macaristan, Polonya, Romanya, Sırbistan, Slovakya, Slovenya</a:t>
            </a:r>
            <a:endParaRPr lang="tr-TR" sz="14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/>
              <a:t>Üniversitemizde 2005 senesinden bu yana 2000’den fazla öğrencimiz ve 500’den fazla personelimiz Programdan yararlandı.</a:t>
            </a:r>
          </a:p>
          <a:p>
            <a:pPr>
              <a:lnSpc>
                <a:spcPct val="150000"/>
              </a:lnSpc>
            </a:pPr>
            <a:r>
              <a:rPr lang="tr-TR" sz="1400" dirty="0" smtClean="0"/>
              <a:t>Öğrenci Hareketliliği: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/>
              <a:t>Öğrenim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/>
              <a:t>Staj</a:t>
            </a:r>
            <a:endParaRPr lang="tr-TR" sz="1400" dirty="0"/>
          </a:p>
          <a:p>
            <a:pPr>
              <a:lnSpc>
                <a:spcPct val="150000"/>
              </a:lnSpc>
            </a:pPr>
            <a:r>
              <a:rPr lang="tr-TR" sz="1400" dirty="0" smtClean="0"/>
              <a:t>Personel Hareketliliği: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/>
              <a:t>Ders Verme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/>
              <a:t>Eğitim Alma</a:t>
            </a:r>
          </a:p>
        </p:txBody>
      </p:sp>
    </p:spTree>
    <p:extLst>
      <p:ext uri="{BB962C8B-B14F-4D97-AF65-F5344CB8AC3E}">
        <p14:creationId xmlns:p14="http://schemas.microsoft.com/office/powerpoint/2010/main" val="426755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Uluslararası İlişkiler Birimi</a:t>
            </a:r>
            <a:endParaRPr lang="en-GB" sz="3600" dirty="0">
              <a:latin typeface="Candara" panose="020E0502030303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326" y="1654592"/>
            <a:ext cx="619710" cy="108682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170781" y="1353706"/>
            <a:ext cx="826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andara" panose="020E0502030303020204" pitchFamily="34" charset="0"/>
              </a:rPr>
              <a:t>ERASMUS PROGRAMI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170782" y="1770642"/>
            <a:ext cx="10058399" cy="4703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25"/>
              </a:lnSpc>
            </a:pPr>
            <a:r>
              <a:rPr lang="tr-TR" sz="1200" dirty="0"/>
              <a:t>Erasmus+ </a:t>
            </a:r>
            <a:r>
              <a:rPr lang="tr-TR" sz="1200" dirty="0" smtClean="0"/>
              <a:t>KA171 (Ortak Ülkelerle </a:t>
            </a:r>
            <a:r>
              <a:rPr lang="tr-TR" sz="1200" dirty="0"/>
              <a:t>hareketlilik</a:t>
            </a:r>
            <a:r>
              <a:rPr lang="tr-TR" sz="1200" dirty="0" smtClean="0"/>
              <a:t>)</a:t>
            </a:r>
          </a:p>
          <a:p>
            <a:pPr>
              <a:lnSpc>
                <a:spcPts val="2225"/>
              </a:lnSpc>
            </a:pPr>
            <a:r>
              <a:rPr lang="tr-TR" sz="1200" b="1" dirty="0" smtClean="0"/>
              <a:t>Bosna </a:t>
            </a:r>
            <a:r>
              <a:rPr lang="tr-TR" sz="1200" b="1" dirty="0"/>
              <a:t>Hersek, Kosova, Arnavutluk, Ukrayna, Azerbaycan, Moldova, Gürcistan, Tanzanya, </a:t>
            </a:r>
            <a:r>
              <a:rPr lang="tr-TR" sz="1200" b="1" dirty="0" err="1"/>
              <a:t>Morityus</a:t>
            </a:r>
            <a:r>
              <a:rPr lang="tr-TR" sz="1200" b="1" dirty="0"/>
              <a:t>, Gana, Fas, Ürdün, Filistin, Mısır, Yeni Zelanda, Kazakistan, </a:t>
            </a:r>
            <a:r>
              <a:rPr lang="tr-TR" sz="1200" b="1" dirty="0" smtClean="0"/>
              <a:t>Özbekistan</a:t>
            </a:r>
            <a:endParaRPr lang="tr-TR" sz="1200" b="1" spc="-17" dirty="0" smtClean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25"/>
              </a:lnSpc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üniversiteden 21 üniversite ile işbirliği</a:t>
            </a:r>
          </a:p>
          <a:p>
            <a:pPr>
              <a:lnSpc>
                <a:spcPts val="2225"/>
              </a:lnSpc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Öğrenci Hareketliliği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Öğrenim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Personel Hareketliliği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Ders Verme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Alma</a:t>
            </a:r>
          </a:p>
          <a:p>
            <a:pPr>
              <a:lnSpc>
                <a:spcPct val="150000"/>
              </a:lnSpc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Üniversitemiz ortak ülkelerle hareketliliğe 2018 yılında başladı. 5 yılda 18 öğrenci ve 88 personel hareketlilikten yararlandı.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KA131 projelerinden farkı</a:t>
            </a: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25"/>
              </a:lnSpc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Gelen </a:t>
            </a:r>
            <a:r>
              <a:rPr lang="tr-TR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giden yönünde tüm hareketlilikler için sorumluluk </a:t>
            </a: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bizde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25"/>
              </a:lnSpc>
            </a:pPr>
            <a:r>
              <a:rPr lang="en-US" sz="1200" spc="-17" dirty="0" err="1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Ortaklık</a:t>
            </a:r>
            <a:r>
              <a:rPr lang="en-US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-17" dirty="0" err="1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kurulan</a:t>
            </a:r>
            <a:r>
              <a:rPr lang="en-US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-17" dirty="0" err="1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ülkeler</a:t>
            </a:r>
            <a:r>
              <a:rPr lang="en-US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-17" dirty="0" err="1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farklı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25"/>
              </a:lnSpc>
            </a:pP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</a:t>
            </a:r>
            <a:r>
              <a:rPr lang="tr-TR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200" spc="-17" dirty="0" err="1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aşvuru</a:t>
            </a:r>
            <a:r>
              <a:rPr lang="en-US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-17" dirty="0" err="1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-17" dirty="0" err="1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değerlendirme</a:t>
            </a:r>
            <a:r>
              <a:rPr lang="en-US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spc="-17" dirty="0" err="1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süreçleri</a:t>
            </a:r>
            <a:r>
              <a:rPr lang="en-US" sz="1200" spc="-17" dirty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200" spc="-17" dirty="0" smtClean="0">
                <a:solidFill>
                  <a:srgbClr val="4D4A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farklı</a:t>
            </a:r>
            <a:endParaRPr lang="tr-TR" sz="1200" spc="-17" dirty="0">
              <a:solidFill>
                <a:srgbClr val="4D4A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98650"/>
            <a:ext cx="1122363" cy="1122363"/>
          </a:xfrm>
          <a:prstGeom prst="rect">
            <a:avLst/>
          </a:prstGeom>
        </p:spPr>
      </p:pic>
      <p:cxnSp>
        <p:nvCxnSpPr>
          <p:cNvPr id="3" name="Düz Bağlayıcı 2"/>
          <p:cNvCxnSpPr/>
          <p:nvPr/>
        </p:nvCxnSpPr>
        <p:spPr>
          <a:xfrm>
            <a:off x="349718" y="1292360"/>
            <a:ext cx="10318282" cy="3258"/>
          </a:xfrm>
          <a:prstGeom prst="line">
            <a:avLst/>
          </a:prstGeom>
          <a:ln w="25400">
            <a:solidFill>
              <a:srgbClr val="4ACC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rbest Form 9"/>
          <p:cNvSpPr/>
          <p:nvPr/>
        </p:nvSpPr>
        <p:spPr>
          <a:xfrm>
            <a:off x="10667999" y="1292360"/>
            <a:ext cx="1122364" cy="257307"/>
          </a:xfrm>
          <a:custGeom>
            <a:avLst/>
            <a:gdLst>
              <a:gd name="connsiteX0" fmla="*/ 0 w 866274"/>
              <a:gd name="connsiteY0" fmla="*/ 9625 h 741150"/>
              <a:gd name="connsiteX1" fmla="*/ 413887 w 866274"/>
              <a:gd name="connsiteY1" fmla="*/ 741145 h 741150"/>
              <a:gd name="connsiteX2" fmla="*/ 866274 w 866274"/>
              <a:gd name="connsiteY2" fmla="*/ 0 h 74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6274" h="741150">
                <a:moveTo>
                  <a:pt x="0" y="9625"/>
                </a:moveTo>
                <a:cubicBezTo>
                  <a:pt x="134754" y="376187"/>
                  <a:pt x="269508" y="742749"/>
                  <a:pt x="413887" y="741145"/>
                </a:cubicBezTo>
                <a:cubicBezTo>
                  <a:pt x="558266" y="739541"/>
                  <a:pt x="712270" y="369770"/>
                  <a:pt x="866274" y="0"/>
                </a:cubicBezTo>
              </a:path>
            </a:pathLst>
          </a:custGeom>
          <a:noFill/>
          <a:ln w="25400">
            <a:solidFill>
              <a:srgbClr val="4ACCD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etin kutusu 16"/>
          <p:cNvSpPr txBox="1"/>
          <p:nvPr/>
        </p:nvSpPr>
        <p:spPr>
          <a:xfrm>
            <a:off x="606392" y="394636"/>
            <a:ext cx="8268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latin typeface="Candara" panose="020E0502030303020204" pitchFamily="34" charset="0"/>
              </a:rPr>
              <a:t>Teşekkürler</a:t>
            </a:r>
            <a:endParaRPr lang="en-GB" sz="3600" dirty="0">
              <a:latin typeface="Candara" panose="020E0502030303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3869356" y="1999397"/>
            <a:ext cx="41003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>
                <a:latin typeface="Candara" panose="020E0502030303020204" pitchFamily="34" charset="0"/>
                <a:hlinkClick r:id="rId3"/>
              </a:rPr>
              <a:t>erasmus@ogu.edu.tr</a:t>
            </a:r>
            <a:endParaRPr lang="tr-TR" sz="20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endParaRPr lang="tr-TR" sz="2000" dirty="0">
              <a:latin typeface="Candara" panose="020E0502030303020204" pitchFamily="34" charset="0"/>
              <a:hlinkClick r:id="rId4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latin typeface="Candara" panose="020E0502030303020204" pitchFamily="34" charset="0"/>
                <a:hlinkClick r:id="rId4"/>
              </a:rPr>
              <a:t>iro.ogu.edu.tr</a:t>
            </a:r>
            <a:endParaRPr lang="tr-TR" sz="20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endParaRPr lang="tr-TR" sz="20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latin typeface="Candara" panose="020E0502030303020204" pitchFamily="34" charset="0"/>
              </a:rPr>
              <a:t>+90 222 239 3750 – 1235/1236/1237</a:t>
            </a:r>
          </a:p>
          <a:p>
            <a:pPr>
              <a:lnSpc>
                <a:spcPct val="150000"/>
              </a:lnSpc>
            </a:pPr>
            <a:endParaRPr lang="tr-TR" sz="20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Candara" panose="020E0502030303020204" pitchFamily="34" charset="0"/>
              </a:rPr>
              <a:t>esoguiro</a:t>
            </a:r>
            <a:endParaRPr lang="tr-TR" sz="2000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endParaRPr lang="tr-TR" sz="2000" dirty="0">
              <a:latin typeface="Candara" panose="020E0502030303020204" pitchFamily="34" charset="0"/>
            </a:endParaRPr>
          </a:p>
        </p:txBody>
      </p:sp>
      <p:pic>
        <p:nvPicPr>
          <p:cNvPr id="3074" name="Picture 2" descr="Email Symbol Free PNG Image｜Illustoon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6" t="21366" r="11933" b="23445"/>
          <a:stretch/>
        </p:blipFill>
        <p:spPr bwMode="auto">
          <a:xfrm>
            <a:off x="3253339" y="1999397"/>
            <a:ext cx="616017" cy="45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orld wide web - Free web ic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339" y="2968893"/>
            <a:ext cx="569219" cy="52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hone-call icon font - Free phone call icon font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284" y="3857074"/>
            <a:ext cx="506476" cy="5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nstagram Logo - Free social icon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339" y="4776108"/>
            <a:ext cx="522421" cy="52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1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klava Desenli Çizgiler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49_TF03031015" id="{390893EB-C702-46A2-9E45-ED477A230356}" vid="{6C0DB551-3927-4012-93A8-67A0B0842775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508</Words>
  <Application>Microsoft Office PowerPoint</Application>
  <PresentationFormat>Geniş ekran</PresentationFormat>
  <Paragraphs>71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Book Antiqua</vt:lpstr>
      <vt:lpstr>Calibri</vt:lpstr>
      <vt:lpstr>Candara</vt:lpstr>
      <vt:lpstr>Baklava Desenli Çizgiler 16x9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ESOGU_IRO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EOrakcioglu</dc:creator>
  <cp:lastModifiedBy> </cp:lastModifiedBy>
  <cp:revision>83</cp:revision>
  <dcterms:created xsi:type="dcterms:W3CDTF">2023-02-02T10:39:52Z</dcterms:created>
  <dcterms:modified xsi:type="dcterms:W3CDTF">2024-01-16T07:50:53Z</dcterms:modified>
</cp:coreProperties>
</file>