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99300" cy="10234613"/>
  <p:embeddedFontLst>
    <p:embeddedFont>
      <p:font typeface="Exo 2" pitchFamily="2" charset="0"/>
      <p:regular r:id="rId23"/>
      <p:bold r:id="rId24"/>
      <p:italic r:id="rId25"/>
      <p:boldItalic r:id="rId26"/>
    </p:embeddedFont>
    <p:embeddedFont>
      <p:font typeface="Noto Sans Symbols" pitchFamily="2" charset="0"/>
      <p:regular r:id="rId27"/>
      <p:bold r:id="rId28"/>
    </p:embeddedFont>
    <p:embeddedFont>
      <p:font typeface="Quattrocento Sans" panose="020B0502050000020003"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FkOxdxZFD7Y/w9Om2dW8wPW98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3CA66C-042D-45B9-9F40-BB420F0CF1E5}">
  <a:tblStyle styleId="{343CA66C-042D-45B9-9F40-BB420F0CF1E5}"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F4"/>
          </a:solidFill>
        </a:fill>
      </a:tcStyle>
    </a:wholeTbl>
    <a:band1H>
      <a:tcTxStyle b="off" i="off"/>
      <a:tcStyle>
        <a:tcBdr/>
        <a:fill>
          <a:solidFill>
            <a:srgbClr val="E0E4E9"/>
          </a:solidFill>
        </a:fill>
      </a:tcStyle>
    </a:band1H>
    <a:band2H>
      <a:tcTxStyle b="off" i="off"/>
      <a:tcStyle>
        <a:tcBdr/>
      </a:tcStyle>
    </a:band2H>
    <a:band1V>
      <a:tcTxStyle b="off" i="off"/>
      <a:tcStyle>
        <a:tcBdr/>
        <a:fill>
          <a:solidFill>
            <a:srgbClr val="E0E4E9"/>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94648"/>
  </p:normalViewPr>
  <p:slideViewPr>
    <p:cSldViewPr snapToGrid="0">
      <p:cViewPr varScale="1">
        <p:scale>
          <a:sx n="116" d="100"/>
          <a:sy n="116" d="100"/>
        </p:scale>
        <p:origin x="192"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4021138" y="0"/>
            <a:ext cx="3076575" cy="511175"/>
          </a:xfrm>
          <a:prstGeom prst="rect">
            <a:avLst/>
          </a:prstGeom>
          <a:noFill/>
          <a:ln>
            <a:noFill/>
          </a:ln>
        </p:spPr>
        <p:txBody>
          <a:bodyPr spcFirstLastPara="1" wrap="square" lIns="99025" tIns="49500" rIns="99025" bIns="495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850"/>
            <a:ext cx="3076575" cy="511175"/>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tr-TR" sz="1300" b="0" i="0" u="none" strike="noStrike" cap="none">
                <a:solidFill>
                  <a:schemeClr val="dk1"/>
                </a:solidFill>
                <a:latin typeface="Verdana"/>
                <a:ea typeface="Verdana"/>
                <a:cs typeface="Verdana"/>
                <a:sym typeface="Verdana"/>
              </a:rPr>
              <a:t>‹#›</a:t>
            </a:fld>
            <a:endParaRPr sz="13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sldNum" idx="12"/>
          </p:nvPr>
        </p:nvSpPr>
        <p:spPr>
          <a:xfrm>
            <a:off x="4021138" y="9721850"/>
            <a:ext cx="3076575" cy="511175"/>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SzPts val="1300"/>
              <a:buNone/>
            </a:pPr>
            <a:fld id="{00000000-1234-1234-1234-123412341234}" type="slidenum">
              <a:rPr lang="tr-TR" sz="1300" b="0" i="0" u="none" strike="noStrike" cap="none">
                <a:solidFill>
                  <a:schemeClr val="dk1"/>
                </a:solidFill>
                <a:latin typeface="Verdana"/>
                <a:ea typeface="Verdana"/>
                <a:cs typeface="Verdana"/>
                <a:sym typeface="Verdana"/>
              </a:rPr>
              <a:t>1</a:t>
            </a:fld>
            <a:endParaRPr sz="1300" b="0" i="0" u="none" strike="noStrike" cap="none">
              <a:solidFill>
                <a:schemeClr val="dk1"/>
              </a:solidFill>
              <a:latin typeface="Verdana"/>
              <a:ea typeface="Verdana"/>
              <a:cs typeface="Verdana"/>
              <a:sym typeface="Verdana"/>
            </a:endParaRPr>
          </a:p>
        </p:txBody>
      </p:sp>
      <p:sp>
        <p:nvSpPr>
          <p:cNvPr id="102" name="Google Shape;102;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1: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17b09ed2c_4_3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17b09ed2c_4_30:notes"/>
          <p:cNvSpPr txBox="1">
            <a:spLocks noGrp="1"/>
          </p:cNvSpPr>
          <p:nvPr>
            <p:ph type="body" idx="1"/>
          </p:nvPr>
        </p:nvSpPr>
        <p:spPr>
          <a:xfrm>
            <a:off x="709613" y="4860925"/>
            <a:ext cx="5680200" cy="4605300"/>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205" name="Google Shape;205;g2d17b09ed2c_4_30:notes"/>
          <p:cNvSpPr txBox="1">
            <a:spLocks noGrp="1"/>
          </p:cNvSpPr>
          <p:nvPr>
            <p:ph type="sldNum" idx="12"/>
          </p:nvPr>
        </p:nvSpPr>
        <p:spPr>
          <a:xfrm>
            <a:off x="4021138" y="9721850"/>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13" name="Google Shape;213;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21" name="Google Shape;221;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29" name="Google Shape;229;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37" name="Google Shape;237;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62" name="Google Shape;262;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69" name="Google Shape;269;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txBox="1">
            <a:spLocks noGrp="1"/>
          </p:cNvSpPr>
          <p:nvPr>
            <p:ph type="body" idx="1"/>
          </p:nvPr>
        </p:nvSpPr>
        <p:spPr>
          <a:xfrm>
            <a:off x="709613" y="4860925"/>
            <a:ext cx="5680075" cy="4605338"/>
          </a:xfrm>
          <a:prstGeom prst="rect">
            <a:avLst/>
          </a:prstGeom>
        </p:spPr>
        <p:txBody>
          <a:bodyPr spcFirstLastPara="1" wrap="square" lIns="99025" tIns="49500" rIns="99025" bIns="49500" anchor="t" anchorCtr="0">
            <a:noAutofit/>
          </a:bodyPr>
          <a:lstStyle/>
          <a:p>
            <a:pPr marL="0" lvl="0" indent="0" algn="l" rtl="0">
              <a:spcBef>
                <a:spcPts val="360"/>
              </a:spcBef>
              <a:spcAft>
                <a:spcPts val="0"/>
              </a:spcAft>
              <a:buNone/>
            </a:pPr>
            <a:endParaRPr/>
          </a:p>
        </p:txBody>
      </p:sp>
      <p:sp>
        <p:nvSpPr>
          <p:cNvPr id="277" name="Google Shape;277;p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85" name="Google Shape;285;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09" name="Google Shape;109;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299" name="Google Shape;299;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35" name="Google Shape;135;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45" name="Google Shape;145;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709613" y="4860925"/>
            <a:ext cx="5680075" cy="4605338"/>
          </a:xfrm>
          <a:prstGeom prst="rect">
            <a:avLst/>
          </a:prstGeom>
          <a:noFill/>
          <a:ln>
            <a:noFill/>
          </a:ln>
        </p:spPr>
        <p:txBody>
          <a:bodyPr spcFirstLastPara="1" wrap="square" lIns="99025" tIns="49500" rIns="99025" bIns="49500"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9"/>
        <p:cNvGrpSpPr/>
        <p:nvPr/>
      </p:nvGrpSpPr>
      <p:grpSpPr>
        <a:xfrm>
          <a:off x="0" y="0"/>
          <a:ext cx="0" cy="0"/>
          <a:chOff x="0" y="0"/>
          <a:chExt cx="0" cy="0"/>
        </a:xfrm>
      </p:grpSpPr>
      <p:sp>
        <p:nvSpPr>
          <p:cNvPr id="20" name="Google Shape;20;p22"/>
          <p:cNvSpPr/>
          <p:nvPr/>
        </p:nvSpPr>
        <p:spPr>
          <a:xfrm>
            <a:off x="685800" y="2393950"/>
            <a:ext cx="7772400" cy="109538"/>
          </a:xfrm>
          <a:custGeom>
            <a:avLst/>
            <a:gdLst/>
            <a:ahLst/>
            <a:cxnLst/>
            <a:rect l="l" t="t" r="r" b="b"/>
            <a:pathLst>
              <a:path w="1000" h="1000" extrusionOk="0">
                <a:moveTo>
                  <a:pt x="0" y="0"/>
                </a:moveTo>
                <a:lnTo>
                  <a:pt x="618" y="0"/>
                </a:lnTo>
                <a:lnTo>
                  <a:pt x="618" y="1000"/>
                </a:lnTo>
                <a:lnTo>
                  <a:pt x="0" y="1000"/>
                </a:lnTo>
                <a:lnTo>
                  <a:pt x="0" y="0"/>
                </a:lnTo>
                <a:close/>
              </a:path>
              <a:path w="1000" h="1000" extrusionOk="0">
                <a:moveTo>
                  <a:pt x="0" y="0"/>
                </a:moveTo>
                <a:lnTo>
                  <a:pt x="100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1" name="Google Shape;21;p22"/>
          <p:cNvSpPr txBox="1">
            <a:spLocks noGrp="1"/>
          </p:cNvSpPr>
          <p:nvPr>
            <p:ph type="ctrTitle"/>
          </p:nvPr>
        </p:nvSpPr>
        <p:spPr>
          <a:xfrm>
            <a:off x="685800" y="990600"/>
            <a:ext cx="7772400" cy="1371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1447800" y="3429000"/>
            <a:ext cx="7010400" cy="1600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560"/>
              </a:spcBef>
              <a:spcAft>
                <a:spcPts val="0"/>
              </a:spcAft>
              <a:buSzPts val="2800"/>
              <a:buFont typeface="Noto Sans Symbols"/>
              <a:buNone/>
              <a:defRPr sz="2800"/>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SzPts val="1800"/>
              <a:buChar char="□"/>
              <a:defRPr/>
            </a:lvl3pPr>
            <a:lvl4pPr lvl="3" algn="l">
              <a:lnSpc>
                <a:spcPct val="100000"/>
              </a:lnSpc>
              <a:spcBef>
                <a:spcPts val="360"/>
              </a:spcBef>
              <a:spcAft>
                <a:spcPts val="0"/>
              </a:spcAft>
              <a:buSzPts val="1800"/>
              <a:buChar char="■"/>
              <a:defRPr/>
            </a:lvl4pPr>
            <a:lvl5pPr lvl="4" algn="l">
              <a:lnSpc>
                <a:spcPct val="100000"/>
              </a:lnSpc>
              <a:spcBef>
                <a:spcPts val="450"/>
              </a:spcBef>
              <a:spcAft>
                <a:spcPts val="0"/>
              </a:spcAft>
              <a:buSzPts val="1800"/>
              <a:buChar char="▪"/>
              <a:defRPr/>
            </a:lvl5pPr>
            <a:lvl6pPr lvl="5" algn="l">
              <a:lnSpc>
                <a:spcPct val="100000"/>
              </a:lnSpc>
              <a:spcBef>
                <a:spcPts val="450"/>
              </a:spcBef>
              <a:spcAft>
                <a:spcPts val="0"/>
              </a:spcAft>
              <a:buSzPts val="1800"/>
              <a:buChar char="▪"/>
              <a:defRPr/>
            </a:lvl6pPr>
            <a:lvl7pPr lvl="6" algn="l">
              <a:lnSpc>
                <a:spcPct val="100000"/>
              </a:lnSpc>
              <a:spcBef>
                <a:spcPts val="450"/>
              </a:spcBef>
              <a:spcAft>
                <a:spcPts val="0"/>
              </a:spcAft>
              <a:buSzPts val="1800"/>
              <a:buChar char="▪"/>
              <a:defRPr/>
            </a:lvl7pPr>
            <a:lvl8pPr lvl="7" algn="l">
              <a:lnSpc>
                <a:spcPct val="100000"/>
              </a:lnSpc>
              <a:spcBef>
                <a:spcPts val="450"/>
              </a:spcBef>
              <a:spcAft>
                <a:spcPts val="0"/>
              </a:spcAft>
              <a:buSzPts val="1800"/>
              <a:buChar char="▪"/>
              <a:defRPr/>
            </a:lvl8pPr>
            <a:lvl9pPr lvl="8" algn="l">
              <a:lnSpc>
                <a:spcPct val="100000"/>
              </a:lnSpc>
              <a:spcBef>
                <a:spcPts val="450"/>
              </a:spcBef>
              <a:spcAft>
                <a:spcPts val="0"/>
              </a:spcAft>
              <a:buSzPts val="1800"/>
              <a:buChar char="▪"/>
              <a:defRPr/>
            </a:lvl9pPr>
          </a:lstStyle>
          <a:p>
            <a:endParaRPr/>
          </a:p>
        </p:txBody>
      </p:sp>
      <p:sp>
        <p:nvSpPr>
          <p:cNvPr id="23" name="Google Shape;23;p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2699792" y="6248400"/>
            <a:ext cx="3853408"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0"/>
        <p:cNvGrpSpPr/>
        <p:nvPr/>
      </p:nvGrpSpPr>
      <p:grpSpPr>
        <a:xfrm>
          <a:off x="0" y="0"/>
          <a:ext cx="0" cy="0"/>
          <a:chOff x="0" y="0"/>
          <a:chExt cx="0" cy="0"/>
        </a:xfrm>
      </p:grpSpPr>
      <p:sp>
        <p:nvSpPr>
          <p:cNvPr id="71" name="Google Shape;71;p31"/>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body" idx="1"/>
          </p:nvPr>
        </p:nvSpPr>
        <p:spPr>
          <a:xfrm rot="5400000">
            <a:off x="2433638" y="-346075"/>
            <a:ext cx="4267200" cy="8001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73" name="Google Shape;73;p31"/>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rot="5400000">
            <a:off x="4718844" y="2161381"/>
            <a:ext cx="5715000" cy="20018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body" idx="1"/>
          </p:nvPr>
        </p:nvSpPr>
        <p:spPr>
          <a:xfrm rot="5400000">
            <a:off x="637382" y="234156"/>
            <a:ext cx="5715000" cy="585628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78" name="Google Shape;78;p32"/>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83" name="Google Shape;83;p33"/>
          <p:cNvSpPr txBox="1">
            <a:spLocks noGrp="1"/>
          </p:cNvSpPr>
          <p:nvPr>
            <p:ph type="body" idx="2"/>
          </p:nvPr>
        </p:nvSpPr>
        <p:spPr>
          <a:xfrm>
            <a:off x="4643438" y="1752600"/>
            <a:ext cx="3924300" cy="426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84" name="Google Shape;84;p33"/>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Metin ve 2 İçerik" type="txAndTwoObj">
  <p:cSld name="TEXT_AND_TWO_OBJECTS">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89" name="Google Shape;89;p34"/>
          <p:cNvSpPr txBox="1">
            <a:spLocks noGrp="1"/>
          </p:cNvSpPr>
          <p:nvPr>
            <p:ph type="body" idx="2"/>
          </p:nvPr>
        </p:nvSpPr>
        <p:spPr>
          <a:xfrm>
            <a:off x="4643438" y="1752600"/>
            <a:ext cx="3924300" cy="205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0" name="Google Shape;90;p34"/>
          <p:cNvSpPr txBox="1">
            <a:spLocks noGrp="1"/>
          </p:cNvSpPr>
          <p:nvPr>
            <p:ph type="body" idx="3"/>
          </p:nvPr>
        </p:nvSpPr>
        <p:spPr>
          <a:xfrm>
            <a:off x="4643438" y="3962400"/>
            <a:ext cx="3924300" cy="205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1" name="Google Shape;91;p34"/>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şlık, İçerik ve 2 İçerik" type="objAndTwoObj">
  <p:cSld name="OBJECT_AND_TWO_OBJECTS">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6" name="Google Shape;96;p35"/>
          <p:cNvSpPr txBox="1">
            <a:spLocks noGrp="1"/>
          </p:cNvSpPr>
          <p:nvPr>
            <p:ph type="body" idx="2"/>
          </p:nvPr>
        </p:nvSpPr>
        <p:spPr>
          <a:xfrm>
            <a:off x="4643438" y="1752600"/>
            <a:ext cx="3924300" cy="205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7" name="Google Shape;97;p35"/>
          <p:cNvSpPr txBox="1">
            <a:spLocks noGrp="1"/>
          </p:cNvSpPr>
          <p:nvPr>
            <p:ph type="body" idx="3"/>
          </p:nvPr>
        </p:nvSpPr>
        <p:spPr>
          <a:xfrm>
            <a:off x="4643438" y="3962400"/>
            <a:ext cx="3924300" cy="2057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8" name="Google Shape;98;p35"/>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566738" y="1520825"/>
            <a:ext cx="8001000" cy="426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45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9" name="Google Shape;29;p23"/>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lvl1pPr>
            <a:lvl2pPr marL="914400" lvl="1" indent="-228600" algn="l">
              <a:lnSpc>
                <a:spcPct val="100000"/>
              </a:lnSpc>
              <a:spcBef>
                <a:spcPts val="360"/>
              </a:spcBef>
              <a:spcAft>
                <a:spcPts val="0"/>
              </a:spcAft>
              <a:buSzPts val="1800"/>
              <a:buNone/>
              <a:defRPr sz="1800"/>
            </a:lvl2pPr>
            <a:lvl3pPr marL="1371600" lvl="2" indent="-228600" algn="l">
              <a:lnSpc>
                <a:spcPct val="100000"/>
              </a:lnSpc>
              <a:spcBef>
                <a:spcPts val="320"/>
              </a:spcBef>
              <a:spcAft>
                <a:spcPts val="0"/>
              </a:spcAft>
              <a:buSzPts val="1600"/>
              <a:buNone/>
              <a:defRPr sz="1600"/>
            </a:lvl3pPr>
            <a:lvl4pPr marL="1828800" lvl="3" indent="-228600" algn="l">
              <a:lnSpc>
                <a:spcPct val="100000"/>
              </a:lnSpc>
              <a:spcBef>
                <a:spcPts val="280"/>
              </a:spcBef>
              <a:spcAft>
                <a:spcPts val="0"/>
              </a:spcAft>
              <a:buSzPts val="1400"/>
              <a:buNone/>
              <a:defRPr sz="1400"/>
            </a:lvl4pPr>
            <a:lvl5pPr marL="2286000" lvl="4" indent="-228600" algn="l">
              <a:lnSpc>
                <a:spcPct val="100000"/>
              </a:lnSpc>
              <a:spcBef>
                <a:spcPts val="350"/>
              </a:spcBef>
              <a:spcAft>
                <a:spcPts val="0"/>
              </a:spcAft>
              <a:buSzPts val="1400"/>
              <a:buNone/>
              <a:defRPr sz="1400"/>
            </a:lvl5pPr>
            <a:lvl6pPr marL="2743200" lvl="5" indent="-228600" algn="l">
              <a:lnSpc>
                <a:spcPct val="100000"/>
              </a:lnSpc>
              <a:spcBef>
                <a:spcPts val="350"/>
              </a:spcBef>
              <a:spcAft>
                <a:spcPts val="0"/>
              </a:spcAft>
              <a:buSzPts val="1400"/>
              <a:buNone/>
              <a:defRPr sz="1400"/>
            </a:lvl6pPr>
            <a:lvl7pPr marL="3200400" lvl="6" indent="-228600" algn="l">
              <a:lnSpc>
                <a:spcPct val="100000"/>
              </a:lnSpc>
              <a:spcBef>
                <a:spcPts val="350"/>
              </a:spcBef>
              <a:spcAft>
                <a:spcPts val="0"/>
              </a:spcAft>
              <a:buSzPts val="1400"/>
              <a:buNone/>
              <a:defRPr sz="1400"/>
            </a:lvl7pPr>
            <a:lvl8pPr marL="3657600" lvl="7" indent="-228600" algn="l">
              <a:lnSpc>
                <a:spcPct val="100000"/>
              </a:lnSpc>
              <a:spcBef>
                <a:spcPts val="350"/>
              </a:spcBef>
              <a:spcAft>
                <a:spcPts val="0"/>
              </a:spcAft>
              <a:buSzPts val="1400"/>
              <a:buNone/>
              <a:defRPr sz="1400"/>
            </a:lvl8pPr>
            <a:lvl9pPr marL="4114800" lvl="8" indent="-228600" algn="l">
              <a:lnSpc>
                <a:spcPct val="100000"/>
              </a:lnSpc>
              <a:spcBef>
                <a:spcPts val="350"/>
              </a:spcBef>
              <a:spcAft>
                <a:spcPts val="0"/>
              </a:spcAft>
              <a:buSzPts val="1400"/>
              <a:buNone/>
              <a:defRPr sz="1400"/>
            </a:lvl9pPr>
          </a:lstStyle>
          <a:p>
            <a:endParaRPr/>
          </a:p>
        </p:txBody>
      </p:sp>
      <p:sp>
        <p:nvSpPr>
          <p:cNvPr id="34" name="Google Shape;34;p24"/>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450"/>
              </a:spcBef>
              <a:spcAft>
                <a:spcPts val="0"/>
              </a:spcAft>
              <a:buSzPts val="1800"/>
              <a:buChar char="▪"/>
              <a:defRPr sz="1800"/>
            </a:lvl5pPr>
            <a:lvl6pPr marL="2743200" lvl="5" indent="-342900" algn="l">
              <a:lnSpc>
                <a:spcPct val="100000"/>
              </a:lnSpc>
              <a:spcBef>
                <a:spcPts val="450"/>
              </a:spcBef>
              <a:spcAft>
                <a:spcPts val="0"/>
              </a:spcAft>
              <a:buSzPts val="1800"/>
              <a:buChar char="▪"/>
              <a:defRPr sz="1800"/>
            </a:lvl6pPr>
            <a:lvl7pPr marL="3200400" lvl="6" indent="-342900" algn="l">
              <a:lnSpc>
                <a:spcPct val="100000"/>
              </a:lnSpc>
              <a:spcBef>
                <a:spcPts val="450"/>
              </a:spcBef>
              <a:spcAft>
                <a:spcPts val="0"/>
              </a:spcAft>
              <a:buSzPts val="1800"/>
              <a:buChar char="▪"/>
              <a:defRPr sz="1800"/>
            </a:lvl7pPr>
            <a:lvl8pPr marL="3657600" lvl="7" indent="-342900" algn="l">
              <a:lnSpc>
                <a:spcPct val="100000"/>
              </a:lnSpc>
              <a:spcBef>
                <a:spcPts val="450"/>
              </a:spcBef>
              <a:spcAft>
                <a:spcPts val="0"/>
              </a:spcAft>
              <a:buSzPts val="1800"/>
              <a:buChar char="▪"/>
              <a:defRPr sz="1800"/>
            </a:lvl8pPr>
            <a:lvl9pPr marL="4114800" lvl="8" indent="-342900" algn="l">
              <a:lnSpc>
                <a:spcPct val="100000"/>
              </a:lnSpc>
              <a:spcBef>
                <a:spcPts val="450"/>
              </a:spcBef>
              <a:spcAft>
                <a:spcPts val="0"/>
              </a:spcAft>
              <a:buSzPts val="1800"/>
              <a:buChar char="▪"/>
              <a:defRPr sz="1800"/>
            </a:lvl9pPr>
          </a:lstStyle>
          <a:p>
            <a:endParaRPr/>
          </a:p>
        </p:txBody>
      </p:sp>
      <p:sp>
        <p:nvSpPr>
          <p:cNvPr id="39" name="Google Shape;39;p25"/>
          <p:cNvSpPr txBox="1">
            <a:spLocks noGrp="1"/>
          </p:cNvSpPr>
          <p:nvPr>
            <p:ph type="body" idx="2"/>
          </p:nvPr>
        </p:nvSpPr>
        <p:spPr>
          <a:xfrm>
            <a:off x="4643438" y="1752600"/>
            <a:ext cx="3924300" cy="4267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450"/>
              </a:spcBef>
              <a:spcAft>
                <a:spcPts val="0"/>
              </a:spcAft>
              <a:buSzPts val="1800"/>
              <a:buChar char="▪"/>
              <a:defRPr sz="1800"/>
            </a:lvl5pPr>
            <a:lvl6pPr marL="2743200" lvl="5" indent="-342900" algn="l">
              <a:lnSpc>
                <a:spcPct val="100000"/>
              </a:lnSpc>
              <a:spcBef>
                <a:spcPts val="450"/>
              </a:spcBef>
              <a:spcAft>
                <a:spcPts val="0"/>
              </a:spcAft>
              <a:buSzPts val="1800"/>
              <a:buChar char="▪"/>
              <a:defRPr sz="1800"/>
            </a:lvl6pPr>
            <a:lvl7pPr marL="3200400" lvl="6" indent="-342900" algn="l">
              <a:lnSpc>
                <a:spcPct val="100000"/>
              </a:lnSpc>
              <a:spcBef>
                <a:spcPts val="450"/>
              </a:spcBef>
              <a:spcAft>
                <a:spcPts val="0"/>
              </a:spcAft>
              <a:buSzPts val="1800"/>
              <a:buChar char="▪"/>
              <a:defRPr sz="1800"/>
            </a:lvl7pPr>
            <a:lvl8pPr marL="3657600" lvl="7" indent="-342900" algn="l">
              <a:lnSpc>
                <a:spcPct val="100000"/>
              </a:lnSpc>
              <a:spcBef>
                <a:spcPts val="450"/>
              </a:spcBef>
              <a:spcAft>
                <a:spcPts val="0"/>
              </a:spcAft>
              <a:buSzPts val="1800"/>
              <a:buChar char="▪"/>
              <a:defRPr sz="1800"/>
            </a:lvl8pPr>
            <a:lvl9pPr marL="4114800" lvl="8" indent="-342900" algn="l">
              <a:lnSpc>
                <a:spcPct val="100000"/>
              </a:lnSpc>
              <a:spcBef>
                <a:spcPts val="450"/>
              </a:spcBef>
              <a:spcAft>
                <a:spcPts val="0"/>
              </a:spcAft>
              <a:buSzPts val="1800"/>
              <a:buChar char="▪"/>
              <a:defRPr sz="1800"/>
            </a:lvl9pPr>
          </a:lstStyle>
          <a:p>
            <a:endParaRPr/>
          </a:p>
        </p:txBody>
      </p:sp>
      <p:sp>
        <p:nvSpPr>
          <p:cNvPr id="40" name="Google Shape;40;p25"/>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45" name="Google Shape;45;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46" name="Google Shape;46;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47" name="Google Shape;47;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400"/>
              </a:spcBef>
              <a:spcAft>
                <a:spcPts val="0"/>
              </a:spcAft>
              <a:buSzPts val="1600"/>
              <a:buChar char="▪"/>
              <a:defRPr sz="1600"/>
            </a:lvl5pPr>
            <a:lvl6pPr marL="2743200" lvl="5" indent="-330200" algn="l">
              <a:lnSpc>
                <a:spcPct val="100000"/>
              </a:lnSpc>
              <a:spcBef>
                <a:spcPts val="400"/>
              </a:spcBef>
              <a:spcAft>
                <a:spcPts val="0"/>
              </a:spcAft>
              <a:buSzPts val="1600"/>
              <a:buChar char="▪"/>
              <a:defRPr sz="1600"/>
            </a:lvl6pPr>
            <a:lvl7pPr marL="3200400" lvl="6" indent="-330200" algn="l">
              <a:lnSpc>
                <a:spcPct val="100000"/>
              </a:lnSpc>
              <a:spcBef>
                <a:spcPts val="400"/>
              </a:spcBef>
              <a:spcAft>
                <a:spcPts val="0"/>
              </a:spcAft>
              <a:buSzPts val="1600"/>
              <a:buChar char="▪"/>
              <a:defRPr sz="1600"/>
            </a:lvl7pPr>
            <a:lvl8pPr marL="3657600" lvl="7" indent="-330200" algn="l">
              <a:lnSpc>
                <a:spcPct val="100000"/>
              </a:lnSpc>
              <a:spcBef>
                <a:spcPts val="400"/>
              </a:spcBef>
              <a:spcAft>
                <a:spcPts val="0"/>
              </a:spcAft>
              <a:buSzPts val="1600"/>
              <a:buChar char="▪"/>
              <a:defRPr sz="1600"/>
            </a:lvl8pPr>
            <a:lvl9pPr marL="4114800" lvl="8" indent="-330200" algn="l">
              <a:lnSpc>
                <a:spcPct val="100000"/>
              </a:lnSpc>
              <a:spcBef>
                <a:spcPts val="400"/>
              </a:spcBef>
              <a:spcAft>
                <a:spcPts val="0"/>
              </a:spcAft>
              <a:buSzPts val="1600"/>
              <a:buChar char="▪"/>
              <a:defRPr sz="1600"/>
            </a:lvl9pPr>
          </a:lstStyle>
          <a:p>
            <a:endParaRPr/>
          </a:p>
        </p:txBody>
      </p:sp>
      <p:sp>
        <p:nvSpPr>
          <p:cNvPr id="48" name="Google Shape;48;p26"/>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2771800" y="6245225"/>
            <a:ext cx="37814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100000"/>
              </a:lnSpc>
              <a:spcBef>
                <a:spcPts val="500"/>
              </a:spcBef>
              <a:spcAft>
                <a:spcPts val="0"/>
              </a:spcAft>
              <a:buSzPts val="2000"/>
              <a:buChar char="▪"/>
              <a:defRPr sz="2000"/>
            </a:lvl6pPr>
            <a:lvl7pPr marL="3200400" lvl="6" indent="-355600" algn="l">
              <a:lnSpc>
                <a:spcPct val="100000"/>
              </a:lnSpc>
              <a:spcBef>
                <a:spcPts val="500"/>
              </a:spcBef>
              <a:spcAft>
                <a:spcPts val="0"/>
              </a:spcAft>
              <a:buSzPts val="2000"/>
              <a:buChar char="▪"/>
              <a:defRPr sz="2000"/>
            </a:lvl7pPr>
            <a:lvl8pPr marL="3657600" lvl="7" indent="-355600" algn="l">
              <a:lnSpc>
                <a:spcPct val="100000"/>
              </a:lnSpc>
              <a:spcBef>
                <a:spcPts val="500"/>
              </a:spcBef>
              <a:spcAft>
                <a:spcPts val="0"/>
              </a:spcAft>
              <a:buSzPts val="2000"/>
              <a:buChar char="▪"/>
              <a:defRPr sz="2000"/>
            </a:lvl8pPr>
            <a:lvl9pPr marL="4114800" lvl="8" indent="-355600" algn="l">
              <a:lnSpc>
                <a:spcPct val="100000"/>
              </a:lnSpc>
              <a:spcBef>
                <a:spcPts val="500"/>
              </a:spcBef>
              <a:spcAft>
                <a:spcPts val="0"/>
              </a:spcAft>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225"/>
              </a:spcBef>
              <a:spcAft>
                <a:spcPts val="0"/>
              </a:spcAft>
              <a:buSzPts val="900"/>
              <a:buNone/>
              <a:defRPr sz="900"/>
            </a:lvl5pPr>
            <a:lvl6pPr marL="2743200" lvl="5" indent="-228600" algn="l">
              <a:lnSpc>
                <a:spcPct val="100000"/>
              </a:lnSpc>
              <a:spcBef>
                <a:spcPts val="225"/>
              </a:spcBef>
              <a:spcAft>
                <a:spcPts val="0"/>
              </a:spcAft>
              <a:buSzPts val="900"/>
              <a:buNone/>
              <a:defRPr sz="900"/>
            </a:lvl6pPr>
            <a:lvl7pPr marL="3200400" lvl="6" indent="-228600" algn="l">
              <a:lnSpc>
                <a:spcPct val="100000"/>
              </a:lnSpc>
              <a:spcBef>
                <a:spcPts val="225"/>
              </a:spcBef>
              <a:spcAft>
                <a:spcPts val="0"/>
              </a:spcAft>
              <a:buSzPts val="900"/>
              <a:buNone/>
              <a:defRPr sz="900"/>
            </a:lvl7pPr>
            <a:lvl8pPr marL="3657600" lvl="7" indent="-228600" algn="l">
              <a:lnSpc>
                <a:spcPct val="100000"/>
              </a:lnSpc>
              <a:spcBef>
                <a:spcPts val="225"/>
              </a:spcBef>
              <a:spcAft>
                <a:spcPts val="0"/>
              </a:spcAft>
              <a:buSzPts val="900"/>
              <a:buNone/>
              <a:defRPr sz="900"/>
            </a:lvl8pPr>
            <a:lvl9pPr marL="4114800" lvl="8" indent="-228600" algn="l">
              <a:lnSpc>
                <a:spcPct val="100000"/>
              </a:lnSpc>
              <a:spcBef>
                <a:spcPts val="225"/>
              </a:spcBef>
              <a:spcAft>
                <a:spcPts val="0"/>
              </a:spcAft>
              <a:buSzPts val="900"/>
              <a:buNone/>
              <a:defRPr sz="900"/>
            </a:lvl9pPr>
          </a:lstStyle>
          <a:p>
            <a:endParaRPr/>
          </a:p>
        </p:txBody>
      </p:sp>
      <p:sp>
        <p:nvSpPr>
          <p:cNvPr id="62" name="Google Shape;62;p29"/>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4"/>
        <p:cNvGrpSpPr/>
        <p:nvPr/>
      </p:nvGrpSpPr>
      <p:grpSpPr>
        <a:xfrm>
          <a:off x="0" y="0"/>
          <a:ext cx="0" cy="0"/>
          <a:chOff x="0" y="0"/>
          <a:chExt cx="0" cy="0"/>
        </a:xfrm>
      </p:grpSpPr>
      <p:sp>
        <p:nvSpPr>
          <p:cNvPr id="65" name="Google Shape;65;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a:spLocks noGrp="1"/>
          </p:cNvSpPr>
          <p:nvPr>
            <p:ph type="pic" idx="2"/>
          </p:nvPr>
        </p:nvSpPr>
        <p:spPr>
          <a:xfrm>
            <a:off x="1792288" y="612775"/>
            <a:ext cx="5486400" cy="4114800"/>
          </a:xfrm>
          <a:prstGeom prst="rect">
            <a:avLst/>
          </a:prstGeom>
          <a:noFill/>
          <a:ln>
            <a:noFill/>
          </a:ln>
        </p:spPr>
      </p:sp>
      <p:sp>
        <p:nvSpPr>
          <p:cNvPr id="67" name="Google Shape;67;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225"/>
              </a:spcBef>
              <a:spcAft>
                <a:spcPts val="0"/>
              </a:spcAft>
              <a:buSzPts val="900"/>
              <a:buNone/>
              <a:defRPr sz="900"/>
            </a:lvl5pPr>
            <a:lvl6pPr marL="2743200" lvl="5" indent="-228600" algn="l">
              <a:lnSpc>
                <a:spcPct val="100000"/>
              </a:lnSpc>
              <a:spcBef>
                <a:spcPts val="225"/>
              </a:spcBef>
              <a:spcAft>
                <a:spcPts val="0"/>
              </a:spcAft>
              <a:buSzPts val="900"/>
              <a:buNone/>
              <a:defRPr sz="900"/>
            </a:lvl6pPr>
            <a:lvl7pPr marL="3200400" lvl="6" indent="-228600" algn="l">
              <a:lnSpc>
                <a:spcPct val="100000"/>
              </a:lnSpc>
              <a:spcBef>
                <a:spcPts val="225"/>
              </a:spcBef>
              <a:spcAft>
                <a:spcPts val="0"/>
              </a:spcAft>
              <a:buSzPts val="900"/>
              <a:buNone/>
              <a:defRPr sz="900"/>
            </a:lvl7pPr>
            <a:lvl8pPr marL="3657600" lvl="7" indent="-228600" algn="l">
              <a:lnSpc>
                <a:spcPct val="100000"/>
              </a:lnSpc>
              <a:spcBef>
                <a:spcPts val="225"/>
              </a:spcBef>
              <a:spcAft>
                <a:spcPts val="0"/>
              </a:spcAft>
              <a:buSzPts val="900"/>
              <a:buNone/>
              <a:defRPr sz="900"/>
            </a:lvl8pPr>
            <a:lvl9pPr marL="4114800" lvl="8" indent="-228600" algn="l">
              <a:lnSpc>
                <a:spcPct val="100000"/>
              </a:lnSpc>
              <a:spcBef>
                <a:spcPts val="225"/>
              </a:spcBef>
              <a:spcAft>
                <a:spcPts val="0"/>
              </a:spcAft>
              <a:buSzPts val="900"/>
              <a:buNone/>
              <a:defRPr sz="900"/>
            </a:lvl9pPr>
          </a:lstStyle>
          <a:p>
            <a:endParaRPr/>
          </a:p>
        </p:txBody>
      </p:sp>
      <p:sp>
        <p:nvSpPr>
          <p:cNvPr id="68" name="Google Shape;68;p30"/>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76263" y="304800"/>
            <a:ext cx="8001000" cy="12160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800" b="0" i="0" u="none" strike="noStrike" cap="none">
                <a:solidFill>
                  <a:srgbClr val="00206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3800" b="0" i="0" u="none" strike="noStrike" cap="none">
                <a:solidFill>
                  <a:schemeClr val="dk2"/>
                </a:solidFill>
                <a:latin typeface="Verdana"/>
                <a:ea typeface="Verdana"/>
                <a:cs typeface="Verdana"/>
                <a:sym typeface="Verdana"/>
              </a:defRPr>
            </a:lvl9pPr>
          </a:lstStyle>
          <a:p>
            <a:endParaRPr/>
          </a:p>
        </p:txBody>
      </p:sp>
      <p:sp>
        <p:nvSpPr>
          <p:cNvPr id="11" name="Google Shape;11;p21"/>
          <p:cNvSpPr txBox="1">
            <a:spLocks noGrp="1"/>
          </p:cNvSpPr>
          <p:nvPr>
            <p:ph type="body" idx="1"/>
          </p:nvPr>
        </p:nvSpPr>
        <p:spPr>
          <a:xfrm>
            <a:off x="566738" y="1520825"/>
            <a:ext cx="8001000" cy="42672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chemeClr val="accent2"/>
              </a:buClr>
              <a:buSzPts val="3000"/>
              <a:buFont typeface="Noto Sans Symbols"/>
              <a:buChar char="□"/>
              <a:defRPr sz="3000" b="0" i="0" u="none" strike="noStrike" cap="none">
                <a:solidFill>
                  <a:srgbClr val="002060"/>
                </a:solidFill>
                <a:latin typeface="Verdana"/>
                <a:ea typeface="Verdana"/>
                <a:cs typeface="Verdana"/>
                <a:sym typeface="Verdana"/>
              </a:defRPr>
            </a:lvl1pPr>
            <a:lvl2pPr marL="914400" marR="0" lvl="1" indent="-393700" algn="l" rtl="0">
              <a:lnSpc>
                <a:spcPct val="100000"/>
              </a:lnSpc>
              <a:spcBef>
                <a:spcPts val="520"/>
              </a:spcBef>
              <a:spcAft>
                <a:spcPts val="0"/>
              </a:spcAft>
              <a:buClr>
                <a:schemeClr val="accent2"/>
              </a:buClr>
              <a:buSzPts val="2600"/>
              <a:buFont typeface="Noto Sans Symbols"/>
              <a:buChar char="■"/>
              <a:defRPr sz="2600" b="0" i="0" u="none" strike="noStrike" cap="none">
                <a:solidFill>
                  <a:srgbClr val="002060"/>
                </a:solidFill>
                <a:latin typeface="Verdana"/>
                <a:ea typeface="Verdana"/>
                <a:cs typeface="Verdana"/>
                <a:sym typeface="Verdana"/>
              </a:defRPr>
            </a:lvl2pPr>
            <a:lvl3pPr marL="1371600" marR="0" lvl="2" indent="-374650" algn="l" rtl="0">
              <a:lnSpc>
                <a:spcPct val="100000"/>
              </a:lnSpc>
              <a:spcBef>
                <a:spcPts val="460"/>
              </a:spcBef>
              <a:spcAft>
                <a:spcPts val="0"/>
              </a:spcAft>
              <a:buClr>
                <a:schemeClr val="accent2"/>
              </a:buClr>
              <a:buSzPts val="2300"/>
              <a:buFont typeface="Noto Sans Symbols"/>
              <a:buChar char="□"/>
              <a:defRPr sz="2300" b="0" i="0" u="none" strike="noStrike" cap="none">
                <a:solidFill>
                  <a:srgbClr val="002060"/>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rgbClr val="002060"/>
                </a:solidFill>
                <a:latin typeface="Verdana"/>
                <a:ea typeface="Verdana"/>
                <a:cs typeface="Verdana"/>
                <a:sym typeface="Verdana"/>
              </a:defRPr>
            </a:lvl4pPr>
            <a:lvl5pPr marL="2286000" marR="0" lvl="4" indent="-355600" algn="l" rtl="0">
              <a:lnSpc>
                <a:spcPct val="100000"/>
              </a:lnSpc>
              <a:spcBef>
                <a:spcPts val="500"/>
              </a:spcBef>
              <a:spcAft>
                <a:spcPts val="0"/>
              </a:spcAft>
              <a:buClr>
                <a:schemeClr val="accent2"/>
              </a:buClr>
              <a:buSzPts val="2000"/>
              <a:buFont typeface="Noto Sans Symbols"/>
              <a:buChar char="▪"/>
              <a:defRPr sz="2000" b="0" i="0" u="none" strike="noStrike" cap="none">
                <a:solidFill>
                  <a:srgbClr val="002060"/>
                </a:solidFill>
                <a:latin typeface="Verdana"/>
                <a:ea typeface="Verdana"/>
                <a:cs typeface="Verdana"/>
                <a:sym typeface="Verdana"/>
              </a:defRPr>
            </a:lvl5pPr>
            <a:lvl6pPr marL="2743200" marR="0" lvl="5" indent="-355600" algn="l" rtl="0">
              <a:lnSpc>
                <a:spcPct val="10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1"/>
          <p:cNvSpPr/>
          <p:nvPr/>
        </p:nvSpPr>
        <p:spPr>
          <a:xfrm>
            <a:off x="609600" y="1566863"/>
            <a:ext cx="7958138" cy="109537"/>
          </a:xfrm>
          <a:custGeom>
            <a:avLst/>
            <a:gdLst/>
            <a:ahLst/>
            <a:cxnLst/>
            <a:rect l="l" t="t" r="r" b="b"/>
            <a:pathLst>
              <a:path w="1000" h="1000" extrusionOk="0">
                <a:moveTo>
                  <a:pt x="0" y="0"/>
                </a:moveTo>
                <a:lnTo>
                  <a:pt x="585" y="0"/>
                </a:lnTo>
                <a:lnTo>
                  <a:pt x="585" y="1000"/>
                </a:lnTo>
                <a:lnTo>
                  <a:pt x="0" y="1000"/>
                </a:lnTo>
                <a:lnTo>
                  <a:pt x="0" y="0"/>
                </a:lnTo>
                <a:close/>
              </a:path>
              <a:path w="1000" h="1000" extrusionOk="0">
                <a:moveTo>
                  <a:pt x="0" y="0"/>
                </a:moveTo>
                <a:lnTo>
                  <a:pt x="100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cxnSp>
        <p:nvCxnSpPr>
          <p:cNvPr id="13" name="Google Shape;13;p21"/>
          <p:cNvCxnSpPr/>
          <p:nvPr/>
        </p:nvCxnSpPr>
        <p:spPr>
          <a:xfrm>
            <a:off x="609600" y="6172200"/>
            <a:ext cx="7924800" cy="0"/>
          </a:xfrm>
          <a:prstGeom prst="straightConnector1">
            <a:avLst/>
          </a:prstGeom>
          <a:noFill/>
          <a:ln w="9525" cap="flat" cmpd="sng">
            <a:solidFill>
              <a:schemeClr val="accent2"/>
            </a:solidFill>
            <a:prstDash val="solid"/>
            <a:round/>
            <a:headEnd type="none" w="sm" len="sm"/>
            <a:tailEnd type="none" w="sm" len="sm"/>
          </a:ln>
        </p:spPr>
      </p:cxnSp>
      <p:sp>
        <p:nvSpPr>
          <p:cNvPr id="14" name="Google Shape;14;p21"/>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206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1"/>
          <p:cNvSpPr txBox="1">
            <a:spLocks noGrp="1"/>
          </p:cNvSpPr>
          <p:nvPr>
            <p:ph type="ftr" idx="11"/>
          </p:nvPr>
        </p:nvSpPr>
        <p:spPr>
          <a:xfrm>
            <a:off x="2771800" y="6245225"/>
            <a:ext cx="37814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00206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6" name="Google Shape;16;p21"/>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pic>
        <p:nvPicPr>
          <p:cNvPr id="17" name="Google Shape;17;p21" descr="Macintosh HD:Users:ettom_tsarac:Desktop:LOGO:yenilogo.pdf"/>
          <p:cNvPicPr preferRelativeResize="0"/>
          <p:nvPr/>
        </p:nvPicPr>
        <p:blipFill rotWithShape="1">
          <a:blip r:embed="rId17">
            <a:alphaModFix/>
          </a:blip>
          <a:srcRect/>
          <a:stretch/>
        </p:blipFill>
        <p:spPr>
          <a:xfrm>
            <a:off x="-27455" y="70800"/>
            <a:ext cx="654895" cy="468000"/>
          </a:xfrm>
          <a:prstGeom prst="rect">
            <a:avLst/>
          </a:prstGeom>
          <a:noFill/>
          <a:ln>
            <a:noFill/>
          </a:ln>
        </p:spPr>
      </p:pic>
      <p:pic>
        <p:nvPicPr>
          <p:cNvPr id="18" name="Google Shape;18;p21"/>
          <p:cNvPicPr preferRelativeResize="0"/>
          <p:nvPr/>
        </p:nvPicPr>
        <p:blipFill rotWithShape="1">
          <a:blip r:embed="rId18">
            <a:alphaModFix/>
          </a:blip>
          <a:srcRect/>
          <a:stretch/>
        </p:blipFill>
        <p:spPr>
          <a:xfrm>
            <a:off x="8604448" y="42056"/>
            <a:ext cx="463340" cy="46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i.org/10.5650/jos.ess21346" TargetMode="External"/><Relationship Id="rId3" Type="http://schemas.openxmlformats.org/officeDocument/2006/relationships/hyperlink" Target="https://newmedit.iamb.it/2021/10/15/dimensions-of-household-food-waste-in-turkey/" TargetMode="External"/><Relationship Id="rId7" Type="http://schemas.openxmlformats.org/officeDocument/2006/relationships/hyperlink" Target="https://doi.org/10.1016/j.foodcont.2024.1104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i.org/10.3989/gya.1235212" TargetMode="External"/><Relationship Id="rId5" Type="http://schemas.openxmlformats.org/officeDocument/2006/relationships/hyperlink" Target="https://doi.org/10.1007/s11356-022-19587-z" TargetMode="External"/><Relationship Id="rId4" Type="http://schemas.openxmlformats.org/officeDocument/2006/relationships/hyperlink" Target="https://doi.org/10.1007/s11356-022-18783-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cholar.google.com/citations?view_op=view_citation&amp;hl=tr&amp;user=aujs0dsAAAAJ&amp;pagesize=80&amp;citation_for_view=aujs0dsAAAAJ:WbkHhVStYXY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jeae.org/index.php/JEAE/article/view/27" TargetMode="External"/><Relationship Id="rId4" Type="http://schemas.openxmlformats.org/officeDocument/2006/relationships/hyperlink" Target="http://jeae.org/index.php/JEAE/article/view/39/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epositorio.upct.es/bitstream/handle/10317/10620/138-tsa.pdf?sequence=1&amp;isAllowed=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repositorio.upct.es/bitstream/handle/10317/10569/133-epc.pdf?sequence=1&amp;isAllowed=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EGs8Pjggpbk" TargetMode="External"/><Relationship Id="rId3" Type="http://schemas.openxmlformats.org/officeDocument/2006/relationships/hyperlink" Target="https://open.spotify.com/show/1oq9bbJHwmcHUNQSXo4YMz" TargetMode="External"/><Relationship Id="rId7" Type="http://schemas.openxmlformats.org/officeDocument/2006/relationships/hyperlink" Target="http://www.kanal26.tv/index.php?pages=post_episodes&amp;page_seo_url=yesil-ayak-izi&amp;detail=episodes&amp;post_news=yesil-ayak-izi-prof-drhandan-gir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U0BEFkJgiuw" TargetMode="External"/><Relationship Id="rId11" Type="http://schemas.openxmlformats.org/officeDocument/2006/relationships/hyperlink" Target="https://www.youtube.com/watch?v=WEZnO0QZTz0&amp;t=3305s" TargetMode="External"/><Relationship Id="rId5" Type="http://schemas.openxmlformats.org/officeDocument/2006/relationships/hyperlink" Target="https://www.youtube.com/watch?v=GCwLFX_BOzE" TargetMode="External"/><Relationship Id="rId10" Type="http://schemas.openxmlformats.org/officeDocument/2006/relationships/hyperlink" Target="https://www.youtube.com/watch?v=yaZIdHRgZFg" TargetMode="External"/><Relationship Id="rId4" Type="http://schemas.openxmlformats.org/officeDocument/2006/relationships/hyperlink" Target="https://www.youtube.com/watch?v=yTC1-VBGZZ8" TargetMode="External"/><Relationship Id="rId9" Type="http://schemas.openxmlformats.org/officeDocument/2006/relationships/hyperlink" Target="https://www.tarimtv.gov.tr/tr/video-detay/tarim-gundem-12-04-2022-1590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
          <p:cNvPicPr preferRelativeResize="0"/>
          <p:nvPr/>
        </p:nvPicPr>
        <p:blipFill>
          <a:blip r:embed="rId3">
            <a:alphaModFix/>
          </a:blip>
          <a:stretch>
            <a:fillRect/>
          </a:stretch>
        </p:blipFill>
        <p:spPr>
          <a:xfrm>
            <a:off x="0" y="0"/>
            <a:ext cx="9144000" cy="1543925"/>
          </a:xfrm>
          <a:prstGeom prst="rect">
            <a:avLst/>
          </a:prstGeom>
          <a:noFill/>
          <a:ln>
            <a:noFill/>
          </a:ln>
        </p:spPr>
      </p:pic>
      <p:sp>
        <p:nvSpPr>
          <p:cNvPr id="106" name="Google Shape;106;p1"/>
          <p:cNvSpPr txBox="1"/>
          <p:nvPr/>
        </p:nvSpPr>
        <p:spPr>
          <a:xfrm>
            <a:off x="296550" y="2777925"/>
            <a:ext cx="8601600" cy="38790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tr-TR" sz="2400">
                <a:solidFill>
                  <a:schemeClr val="dk1"/>
                </a:solidFill>
                <a:latin typeface="Verdana"/>
                <a:ea typeface="Verdana"/>
                <a:cs typeface="Verdana"/>
                <a:sym typeface="Verdana"/>
              </a:rPr>
              <a:t>Tematik Alan</a:t>
            </a:r>
            <a:endParaRPr sz="2400">
              <a:solidFill>
                <a:schemeClr val="dk1"/>
              </a:solidFill>
              <a:latin typeface="Verdana"/>
              <a:ea typeface="Verdana"/>
              <a:cs typeface="Verdana"/>
              <a:sym typeface="Verdana"/>
            </a:endParaRPr>
          </a:p>
          <a:p>
            <a:pPr marL="0" lvl="0" indent="0" algn="ctr" rtl="0">
              <a:lnSpc>
                <a:spcPct val="150000"/>
              </a:lnSpc>
              <a:spcBef>
                <a:spcPts val="0"/>
              </a:spcBef>
              <a:spcAft>
                <a:spcPts val="0"/>
              </a:spcAft>
              <a:buNone/>
            </a:pPr>
            <a:r>
              <a:rPr lang="tr-TR" sz="2400" b="1">
                <a:solidFill>
                  <a:srgbClr val="002060"/>
                </a:solidFill>
                <a:highlight>
                  <a:srgbClr val="FFFFFF"/>
                </a:highlight>
                <a:latin typeface="Exo 2"/>
                <a:ea typeface="Exo 2"/>
                <a:cs typeface="Exo 2"/>
                <a:sym typeface="Exo 2"/>
              </a:rPr>
              <a:t>Sürdürülebilirlik, Tarım, Mikrobiyota, Gıda ve Biyoerişilebilirlik Çalıştay Programı</a:t>
            </a:r>
            <a:endParaRPr sz="2400" b="1">
              <a:solidFill>
                <a:srgbClr val="002060"/>
              </a:solidFill>
              <a:highlight>
                <a:srgbClr val="FFFFFF"/>
              </a:highlight>
              <a:latin typeface="Exo 2"/>
              <a:ea typeface="Exo 2"/>
              <a:cs typeface="Exo 2"/>
              <a:sym typeface="Exo 2"/>
            </a:endParaRPr>
          </a:p>
          <a:p>
            <a:pPr marL="0" lvl="0" indent="0" algn="ctr" rtl="0">
              <a:lnSpc>
                <a:spcPct val="150000"/>
              </a:lnSpc>
              <a:spcBef>
                <a:spcPts val="0"/>
              </a:spcBef>
              <a:spcAft>
                <a:spcPts val="0"/>
              </a:spcAft>
              <a:buNone/>
            </a:pPr>
            <a:r>
              <a:rPr lang="tr-TR" sz="2400">
                <a:solidFill>
                  <a:srgbClr val="002060"/>
                </a:solidFill>
                <a:latin typeface="Verdana"/>
                <a:ea typeface="Verdana"/>
                <a:cs typeface="Verdana"/>
                <a:sym typeface="Verdana"/>
              </a:rPr>
              <a:t>Tarım ve Gıda Tedarik Zincirleri Çalışma Grubu</a:t>
            </a:r>
            <a:endParaRPr sz="2400">
              <a:solidFill>
                <a:srgbClr val="002060"/>
              </a:solidFill>
              <a:latin typeface="Verdana"/>
              <a:ea typeface="Verdana"/>
              <a:cs typeface="Verdana"/>
              <a:sym typeface="Verdana"/>
            </a:endParaRPr>
          </a:p>
          <a:p>
            <a:pPr marL="0" lvl="0" indent="0" algn="ctr" rtl="0">
              <a:lnSpc>
                <a:spcPct val="150000"/>
              </a:lnSpc>
              <a:spcBef>
                <a:spcPts val="0"/>
              </a:spcBef>
              <a:spcAft>
                <a:spcPts val="0"/>
              </a:spcAft>
              <a:buNone/>
            </a:pPr>
            <a:r>
              <a:rPr lang="tr-TR" sz="2400">
                <a:solidFill>
                  <a:srgbClr val="002060"/>
                </a:solidFill>
                <a:latin typeface="Verdana"/>
                <a:ea typeface="Verdana"/>
                <a:cs typeface="Verdana"/>
                <a:sym typeface="Verdana"/>
              </a:rPr>
              <a:t>Prof. Dr. Fatma Handan Giray</a:t>
            </a:r>
            <a:endParaRPr sz="2400">
              <a:solidFill>
                <a:srgbClr val="002060"/>
              </a:solidFill>
              <a:latin typeface="Verdana"/>
              <a:ea typeface="Verdana"/>
              <a:cs typeface="Verdana"/>
              <a:sym typeface="Verdana"/>
            </a:endParaRPr>
          </a:p>
          <a:p>
            <a:pPr marL="0" lvl="0" indent="0" algn="ctr" rtl="0">
              <a:lnSpc>
                <a:spcPct val="150000"/>
              </a:lnSpc>
              <a:spcBef>
                <a:spcPts val="0"/>
              </a:spcBef>
              <a:spcAft>
                <a:spcPts val="0"/>
              </a:spcAft>
              <a:buNone/>
            </a:pPr>
            <a:r>
              <a:rPr lang="tr-TR" sz="2400">
                <a:solidFill>
                  <a:srgbClr val="C00000"/>
                </a:solidFill>
                <a:latin typeface="Verdana"/>
                <a:ea typeface="Verdana"/>
                <a:cs typeface="Verdana"/>
                <a:sym typeface="Verdana"/>
              </a:rPr>
              <a:t>Ziraat Fakültesi Tarım Ekonomisi Bölümü</a:t>
            </a:r>
            <a:endParaRPr sz="2400">
              <a:solidFill>
                <a:srgbClr val="C00000"/>
              </a:solidFill>
              <a:latin typeface="Verdana"/>
              <a:ea typeface="Verdana"/>
              <a:cs typeface="Verdana"/>
              <a:sym typeface="Verdana"/>
            </a:endParaRPr>
          </a:p>
          <a:p>
            <a:pPr marL="0" lvl="0" indent="0" algn="ctr" rtl="0">
              <a:lnSpc>
                <a:spcPct val="150000"/>
              </a:lnSpc>
              <a:spcBef>
                <a:spcPts val="0"/>
              </a:spcBef>
              <a:spcAft>
                <a:spcPts val="0"/>
              </a:spcAft>
              <a:buNone/>
            </a:pPr>
            <a:r>
              <a:rPr lang="tr-TR" sz="2400">
                <a:solidFill>
                  <a:srgbClr val="002060"/>
                </a:solidFill>
                <a:latin typeface="Verdana"/>
                <a:ea typeface="Verdana"/>
                <a:cs typeface="Verdana"/>
                <a:sym typeface="Verdana"/>
              </a:rPr>
              <a:t>2 Mayıs 2024</a:t>
            </a:r>
            <a:endParaRPr sz="2400">
              <a:solidFill>
                <a:srgbClr val="00206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d17b09ed2c_4_30"/>
          <p:cNvSpPr txBox="1">
            <a:spLocks noGrp="1"/>
          </p:cNvSpPr>
          <p:nvPr>
            <p:ph type="sldNum" idx="12"/>
          </p:nvPr>
        </p:nvSpPr>
        <p:spPr>
          <a:xfrm>
            <a:off x="6553200" y="6245225"/>
            <a:ext cx="19812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tr-TR"/>
              <a:t>10</a:t>
            </a:fld>
            <a:endParaRPr/>
          </a:p>
        </p:txBody>
      </p:sp>
      <p:sp>
        <p:nvSpPr>
          <p:cNvPr id="208" name="Google Shape;208;g2d17b09ed2c_4_30"/>
          <p:cNvSpPr txBox="1">
            <a:spLocks noGrp="1"/>
          </p:cNvSpPr>
          <p:nvPr>
            <p:ph type="title"/>
          </p:nvPr>
        </p:nvSpPr>
        <p:spPr>
          <a:xfrm>
            <a:off x="564275" y="217025"/>
            <a:ext cx="8095200" cy="954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tr-TR" sz="3600"/>
            </a:br>
            <a:endParaRPr sz="2400"/>
          </a:p>
          <a:p>
            <a:pPr marL="0" lvl="0" indent="0" algn="l" rtl="0">
              <a:lnSpc>
                <a:spcPct val="100000"/>
              </a:lnSpc>
              <a:spcBef>
                <a:spcPts val="0"/>
              </a:spcBef>
              <a:spcAft>
                <a:spcPts val="0"/>
              </a:spcAft>
              <a:buSzPts val="1400"/>
              <a:buNone/>
            </a:pPr>
            <a:r>
              <a:rPr lang="tr-TR" sz="3600"/>
              <a:t>Yayın bilgileri (2021’den itibaren)</a:t>
            </a:r>
            <a:br>
              <a:rPr lang="tr-TR" sz="3600"/>
            </a:br>
            <a:r>
              <a:rPr lang="tr-TR" sz="2000"/>
              <a:t> (sci/sci exp) </a:t>
            </a:r>
            <a:endParaRPr sz="2000"/>
          </a:p>
        </p:txBody>
      </p:sp>
      <p:sp>
        <p:nvSpPr>
          <p:cNvPr id="209" name="Google Shape;209;g2d17b09ed2c_4_30"/>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
        <p:nvSpPr>
          <p:cNvPr id="210" name="Google Shape;210;g2d17b09ed2c_4_30"/>
          <p:cNvSpPr txBox="1"/>
          <p:nvPr/>
        </p:nvSpPr>
        <p:spPr>
          <a:xfrm>
            <a:off x="238800" y="1611500"/>
            <a:ext cx="8666400" cy="4443000"/>
          </a:xfrm>
          <a:prstGeom prst="rect">
            <a:avLst/>
          </a:prstGeom>
          <a:noFill/>
          <a:ln>
            <a:noFill/>
          </a:ln>
        </p:spPr>
        <p:txBody>
          <a:bodyPr spcFirstLastPara="1" wrap="square" lIns="91425" tIns="91425" rIns="91425" bIns="91425" anchor="t" anchorCtr="0">
            <a:spAutoFit/>
          </a:bodyPr>
          <a:lstStyle/>
          <a:p>
            <a:pPr marL="444500" lvl="0" indent="-444500" algn="just" rtl="0">
              <a:lnSpc>
                <a:spcPct val="115000"/>
              </a:lnSpc>
              <a:spcBef>
                <a:spcPts val="0"/>
              </a:spcBef>
              <a:spcAft>
                <a:spcPts val="0"/>
              </a:spcAft>
              <a:buNone/>
            </a:pPr>
            <a:r>
              <a:rPr lang="tr-TR" sz="1100" b="1" dirty="0">
                <a:solidFill>
                  <a:srgbClr val="002060"/>
                </a:solidFill>
              </a:rPr>
              <a:t>Lami, O., J. </a:t>
            </a:r>
            <a:r>
              <a:rPr lang="tr-TR" sz="1100" b="1" dirty="0" err="1">
                <a:solidFill>
                  <a:srgbClr val="002060"/>
                </a:solidFill>
              </a:rPr>
              <a:t>Mesías</a:t>
            </a:r>
            <a:r>
              <a:rPr lang="tr-TR" sz="1100" b="1" dirty="0">
                <a:solidFill>
                  <a:srgbClr val="002060"/>
                </a:solidFill>
              </a:rPr>
              <a:t> F., Giray, F. H., </a:t>
            </a:r>
            <a:r>
              <a:rPr lang="tr-TR" sz="1100" b="1" dirty="0" err="1">
                <a:solidFill>
                  <a:srgbClr val="002060"/>
                </a:solidFill>
              </a:rPr>
              <a:t>Martínez-Carrasco</a:t>
            </a:r>
            <a:r>
              <a:rPr lang="tr-TR" sz="1100" b="1" dirty="0">
                <a:solidFill>
                  <a:srgbClr val="002060"/>
                </a:solidFill>
              </a:rPr>
              <a:t> F</a:t>
            </a:r>
            <a:r>
              <a:rPr lang="tr-TR" sz="1100" dirty="0">
                <a:solidFill>
                  <a:srgbClr val="002060"/>
                </a:solidFill>
              </a:rPr>
              <a:t>., 2023. </a:t>
            </a:r>
            <a:r>
              <a:rPr lang="tr-TR" sz="1100" dirty="0" err="1">
                <a:solidFill>
                  <a:srgbClr val="002060"/>
                </a:solidFill>
              </a:rPr>
              <a:t>Compromiso</a:t>
            </a:r>
            <a:r>
              <a:rPr lang="tr-TR" sz="1100" dirty="0">
                <a:solidFill>
                  <a:srgbClr val="002060"/>
                </a:solidFill>
              </a:rPr>
              <a:t> de </a:t>
            </a:r>
            <a:r>
              <a:rPr lang="tr-TR" sz="1100" dirty="0" err="1">
                <a:solidFill>
                  <a:srgbClr val="002060"/>
                </a:solidFill>
              </a:rPr>
              <a:t>los</a:t>
            </a:r>
            <a:r>
              <a:rPr lang="tr-TR" sz="1100" dirty="0">
                <a:solidFill>
                  <a:srgbClr val="002060"/>
                </a:solidFill>
              </a:rPr>
              <a:t> </a:t>
            </a:r>
            <a:r>
              <a:rPr lang="tr-TR" sz="1100" dirty="0" err="1">
                <a:solidFill>
                  <a:srgbClr val="002060"/>
                </a:solidFill>
              </a:rPr>
              <a:t>ciudadanos</a:t>
            </a:r>
            <a:r>
              <a:rPr lang="tr-TR" sz="1100" dirty="0">
                <a:solidFill>
                  <a:srgbClr val="002060"/>
                </a:solidFill>
              </a:rPr>
              <a:t> </a:t>
            </a:r>
            <a:r>
              <a:rPr lang="tr-TR" sz="1100" dirty="0" err="1">
                <a:solidFill>
                  <a:srgbClr val="002060"/>
                </a:solidFill>
              </a:rPr>
              <a:t>españoles</a:t>
            </a:r>
            <a:r>
              <a:rPr lang="tr-TR" sz="1100" dirty="0">
                <a:solidFill>
                  <a:srgbClr val="002060"/>
                </a:solidFill>
              </a:rPr>
              <a:t> </a:t>
            </a:r>
            <a:r>
              <a:rPr lang="tr-TR" sz="1100" dirty="0" err="1">
                <a:solidFill>
                  <a:srgbClr val="002060"/>
                </a:solidFill>
              </a:rPr>
              <a:t>con</a:t>
            </a:r>
            <a:r>
              <a:rPr lang="tr-TR" sz="1100" dirty="0">
                <a:solidFill>
                  <a:srgbClr val="002060"/>
                </a:solidFill>
              </a:rPr>
              <a:t> la </a:t>
            </a:r>
            <a:r>
              <a:rPr lang="tr-TR" sz="1100" dirty="0" err="1">
                <a:solidFill>
                  <a:srgbClr val="002060"/>
                </a:solidFill>
              </a:rPr>
              <a:t>sostenibilidad</a:t>
            </a:r>
            <a:r>
              <a:rPr lang="tr-TR" sz="1100" dirty="0">
                <a:solidFill>
                  <a:srgbClr val="002060"/>
                </a:solidFill>
              </a:rPr>
              <a:t> en el </a:t>
            </a:r>
            <a:r>
              <a:rPr lang="tr-TR" sz="1100" dirty="0" err="1">
                <a:solidFill>
                  <a:srgbClr val="002060"/>
                </a:solidFill>
              </a:rPr>
              <a:t>consumo</a:t>
            </a:r>
            <a:r>
              <a:rPr lang="tr-TR" sz="1100" dirty="0">
                <a:solidFill>
                  <a:srgbClr val="002060"/>
                </a:solidFill>
              </a:rPr>
              <a:t> de </a:t>
            </a:r>
            <a:r>
              <a:rPr lang="tr-TR" sz="1100" dirty="0" err="1">
                <a:solidFill>
                  <a:srgbClr val="002060"/>
                </a:solidFill>
              </a:rPr>
              <a:t>alimentos</a:t>
            </a:r>
            <a:r>
              <a:rPr lang="tr-TR" sz="1100" dirty="0">
                <a:solidFill>
                  <a:srgbClr val="002060"/>
                </a:solidFill>
              </a:rPr>
              <a:t>: </a:t>
            </a:r>
            <a:r>
              <a:rPr lang="tr-TR" sz="1100" dirty="0" err="1">
                <a:solidFill>
                  <a:srgbClr val="002060"/>
                </a:solidFill>
              </a:rPr>
              <a:t>diferencias</a:t>
            </a:r>
            <a:r>
              <a:rPr lang="tr-TR" sz="1100" dirty="0">
                <a:solidFill>
                  <a:srgbClr val="002060"/>
                </a:solidFill>
              </a:rPr>
              <a:t> </a:t>
            </a:r>
            <a:r>
              <a:rPr lang="tr-TR" sz="1100" dirty="0" err="1">
                <a:solidFill>
                  <a:srgbClr val="002060"/>
                </a:solidFill>
              </a:rPr>
              <a:t>entre</a:t>
            </a:r>
            <a:r>
              <a:rPr lang="tr-TR" sz="1100" dirty="0">
                <a:solidFill>
                  <a:srgbClr val="002060"/>
                </a:solidFill>
              </a:rPr>
              <a:t> </a:t>
            </a:r>
            <a:r>
              <a:rPr lang="tr-TR" sz="1100" dirty="0" err="1">
                <a:solidFill>
                  <a:srgbClr val="002060"/>
                </a:solidFill>
              </a:rPr>
              <a:t>dos</a:t>
            </a:r>
            <a:r>
              <a:rPr lang="tr-TR" sz="1100" dirty="0">
                <a:solidFill>
                  <a:srgbClr val="002060"/>
                </a:solidFill>
              </a:rPr>
              <a:t> </a:t>
            </a:r>
            <a:r>
              <a:rPr lang="tr-TR" sz="1100" dirty="0" err="1">
                <a:solidFill>
                  <a:srgbClr val="002060"/>
                </a:solidFill>
              </a:rPr>
              <a:t>regiones</a:t>
            </a:r>
            <a:r>
              <a:rPr lang="tr-TR" sz="1100" dirty="0">
                <a:solidFill>
                  <a:srgbClr val="002060"/>
                </a:solidFill>
              </a:rPr>
              <a:t> </a:t>
            </a:r>
            <a:r>
              <a:rPr lang="tr-TR" sz="1100" dirty="0" err="1">
                <a:solidFill>
                  <a:srgbClr val="002060"/>
                </a:solidFill>
              </a:rPr>
              <a:t>españolas</a:t>
            </a:r>
            <a:r>
              <a:rPr lang="tr-TR" sz="1100" dirty="0">
                <a:solidFill>
                  <a:srgbClr val="002060"/>
                </a:solidFill>
              </a:rPr>
              <a:t> </a:t>
            </a:r>
            <a:r>
              <a:rPr lang="tr-TR" sz="1100" dirty="0" err="1">
                <a:solidFill>
                  <a:srgbClr val="002060"/>
                </a:solidFill>
              </a:rPr>
              <a:t>con</a:t>
            </a:r>
            <a:r>
              <a:rPr lang="tr-TR" sz="1100" dirty="0">
                <a:solidFill>
                  <a:srgbClr val="002060"/>
                </a:solidFill>
              </a:rPr>
              <a:t> </a:t>
            </a:r>
            <a:r>
              <a:rPr lang="tr-TR" sz="1100" dirty="0" err="1">
                <a:solidFill>
                  <a:srgbClr val="002060"/>
                </a:solidFill>
              </a:rPr>
              <a:t>diferente</a:t>
            </a:r>
            <a:r>
              <a:rPr lang="tr-TR" sz="1100" dirty="0">
                <a:solidFill>
                  <a:srgbClr val="002060"/>
                </a:solidFill>
              </a:rPr>
              <a:t> </a:t>
            </a:r>
            <a:r>
              <a:rPr lang="tr-TR" sz="1100" dirty="0" err="1">
                <a:solidFill>
                  <a:srgbClr val="002060"/>
                </a:solidFill>
              </a:rPr>
              <a:t>especialización</a:t>
            </a:r>
            <a:r>
              <a:rPr lang="tr-TR" sz="1100" dirty="0">
                <a:solidFill>
                  <a:srgbClr val="002060"/>
                </a:solidFill>
              </a:rPr>
              <a:t> </a:t>
            </a:r>
            <a:r>
              <a:rPr lang="tr-TR" sz="1100" dirty="0" err="1">
                <a:solidFill>
                  <a:srgbClr val="002060"/>
                </a:solidFill>
              </a:rPr>
              <a:t>productiva</a:t>
            </a:r>
            <a:r>
              <a:rPr lang="tr-TR" sz="1100" dirty="0">
                <a:solidFill>
                  <a:srgbClr val="002060"/>
                </a:solidFill>
              </a:rPr>
              <a:t>. </a:t>
            </a:r>
            <a:r>
              <a:rPr lang="tr-TR" sz="1100" dirty="0" err="1">
                <a:solidFill>
                  <a:srgbClr val="002060"/>
                </a:solidFill>
              </a:rPr>
              <a:t>Informacion</a:t>
            </a:r>
            <a:r>
              <a:rPr lang="tr-TR" sz="1100" dirty="0">
                <a:solidFill>
                  <a:srgbClr val="002060"/>
                </a:solidFill>
              </a:rPr>
              <a:t> </a:t>
            </a:r>
            <a:r>
              <a:rPr lang="tr-TR" sz="1100" dirty="0" err="1">
                <a:solidFill>
                  <a:srgbClr val="002060"/>
                </a:solidFill>
              </a:rPr>
              <a:t>Tecnica</a:t>
            </a:r>
            <a:r>
              <a:rPr lang="tr-TR" sz="1100" dirty="0">
                <a:solidFill>
                  <a:srgbClr val="002060"/>
                </a:solidFill>
              </a:rPr>
              <a:t> </a:t>
            </a:r>
            <a:r>
              <a:rPr lang="tr-TR" sz="1100" dirty="0" err="1">
                <a:solidFill>
                  <a:srgbClr val="002060"/>
                </a:solidFill>
              </a:rPr>
              <a:t>Economica</a:t>
            </a:r>
            <a:r>
              <a:rPr lang="tr-TR" sz="1100" dirty="0">
                <a:solidFill>
                  <a:srgbClr val="002060"/>
                </a:solidFill>
              </a:rPr>
              <a:t> </a:t>
            </a:r>
            <a:r>
              <a:rPr lang="tr-TR" sz="1100" dirty="0" err="1">
                <a:solidFill>
                  <a:srgbClr val="002060"/>
                </a:solidFill>
              </a:rPr>
              <a:t>Agraria</a:t>
            </a:r>
            <a:r>
              <a:rPr lang="tr-TR" sz="1100" dirty="0">
                <a:solidFill>
                  <a:srgbClr val="002060"/>
                </a:solidFill>
              </a:rPr>
              <a:t> </a:t>
            </a:r>
            <a:r>
              <a:rPr lang="tr-TR" sz="1100" dirty="0" err="1">
                <a:solidFill>
                  <a:srgbClr val="002060"/>
                </a:solidFill>
              </a:rPr>
              <a:t>published</a:t>
            </a:r>
            <a:r>
              <a:rPr lang="tr-TR" sz="1100" dirty="0">
                <a:solidFill>
                  <a:srgbClr val="002060"/>
                </a:solidFill>
              </a:rPr>
              <a:t> </a:t>
            </a:r>
            <a:r>
              <a:rPr lang="tr-TR" sz="1100" dirty="0" err="1">
                <a:solidFill>
                  <a:srgbClr val="002060"/>
                </a:solidFill>
              </a:rPr>
              <a:t>by</a:t>
            </a:r>
            <a:r>
              <a:rPr lang="tr-TR" sz="1100" dirty="0">
                <a:solidFill>
                  <a:srgbClr val="002060"/>
                </a:solidFill>
              </a:rPr>
              <a:t> </a:t>
            </a:r>
            <a:r>
              <a:rPr lang="tr-TR" sz="1100" dirty="0" err="1">
                <a:solidFill>
                  <a:srgbClr val="002060"/>
                </a:solidFill>
              </a:rPr>
              <a:t>Asociacion</a:t>
            </a:r>
            <a:r>
              <a:rPr lang="tr-TR" sz="1100" dirty="0">
                <a:solidFill>
                  <a:srgbClr val="002060"/>
                </a:solidFill>
              </a:rPr>
              <a:t> </a:t>
            </a:r>
            <a:r>
              <a:rPr lang="tr-TR" sz="1100" dirty="0" err="1">
                <a:solidFill>
                  <a:srgbClr val="002060"/>
                </a:solidFill>
              </a:rPr>
              <a:t>Interprofesional</a:t>
            </a:r>
            <a:r>
              <a:rPr lang="tr-TR" sz="1100" dirty="0">
                <a:solidFill>
                  <a:srgbClr val="002060"/>
                </a:solidFill>
              </a:rPr>
              <a:t> </a:t>
            </a:r>
            <a:r>
              <a:rPr lang="tr-TR" sz="1100" dirty="0" err="1">
                <a:solidFill>
                  <a:srgbClr val="002060"/>
                </a:solidFill>
              </a:rPr>
              <a:t>Desarrollo</a:t>
            </a:r>
            <a:r>
              <a:rPr lang="tr-TR" sz="1100" dirty="0">
                <a:solidFill>
                  <a:srgbClr val="002060"/>
                </a:solidFill>
              </a:rPr>
              <a:t> </a:t>
            </a:r>
            <a:r>
              <a:rPr lang="tr-TR" sz="1100" dirty="0" err="1">
                <a:solidFill>
                  <a:srgbClr val="002060"/>
                </a:solidFill>
              </a:rPr>
              <a:t>Agrario</a:t>
            </a:r>
            <a:r>
              <a:rPr lang="tr-TR" sz="1100" dirty="0">
                <a:solidFill>
                  <a:srgbClr val="002060"/>
                </a:solidFill>
              </a:rPr>
              <a:t> (AIDA), </a:t>
            </a:r>
            <a:r>
              <a:rPr lang="tr-TR" sz="1100" dirty="0" err="1">
                <a:solidFill>
                  <a:srgbClr val="002060"/>
                </a:solidFill>
              </a:rPr>
              <a:t>Print</a:t>
            </a:r>
            <a:r>
              <a:rPr lang="tr-TR" sz="1100" dirty="0">
                <a:solidFill>
                  <a:srgbClr val="002060"/>
                </a:solidFill>
              </a:rPr>
              <a:t> ISSN: 1699-6887.</a:t>
            </a:r>
            <a:endParaRPr sz="1100" dirty="0">
              <a:solidFill>
                <a:srgbClr val="002060"/>
              </a:solidFill>
            </a:endParaRPr>
          </a:p>
          <a:p>
            <a:pPr marL="444500" lvl="0" indent="-444500" algn="just" rtl="0">
              <a:lnSpc>
                <a:spcPct val="115000"/>
              </a:lnSpc>
              <a:spcBef>
                <a:spcPts val="0"/>
              </a:spcBef>
              <a:spcAft>
                <a:spcPts val="0"/>
              </a:spcAft>
              <a:buNone/>
            </a:pPr>
            <a:r>
              <a:rPr lang="tr-TR" sz="1100" dirty="0" err="1">
                <a:solidFill>
                  <a:srgbClr val="002060"/>
                </a:solidFill>
              </a:rPr>
              <a:t>Lizcano-Prada</a:t>
            </a:r>
            <a:r>
              <a:rPr lang="tr-TR" sz="1100" dirty="0">
                <a:solidFill>
                  <a:srgbClr val="002060"/>
                </a:solidFill>
              </a:rPr>
              <a:t>, J., </a:t>
            </a:r>
            <a:r>
              <a:rPr lang="tr-TR" sz="1100" b="1" dirty="0" err="1">
                <a:solidFill>
                  <a:srgbClr val="002060"/>
                </a:solidFill>
              </a:rPr>
              <a:t>Maestre-Matos</a:t>
            </a:r>
            <a:r>
              <a:rPr lang="tr-TR" sz="1100" b="1" dirty="0">
                <a:solidFill>
                  <a:srgbClr val="002060"/>
                </a:solidFill>
              </a:rPr>
              <a:t>, M., </a:t>
            </a:r>
            <a:r>
              <a:rPr lang="tr-TR" sz="1100" b="1" dirty="0" err="1">
                <a:solidFill>
                  <a:srgbClr val="002060"/>
                </a:solidFill>
              </a:rPr>
              <a:t>Mesias</a:t>
            </a:r>
            <a:r>
              <a:rPr lang="tr-TR" sz="1100" b="1" dirty="0">
                <a:solidFill>
                  <a:srgbClr val="002060"/>
                </a:solidFill>
              </a:rPr>
              <a:t>, F. J., Lami, O., Giray, F. H., </a:t>
            </a:r>
            <a:r>
              <a:rPr lang="tr-TR" sz="1100" b="1" dirty="0" err="1">
                <a:solidFill>
                  <a:srgbClr val="002060"/>
                </a:solidFill>
              </a:rPr>
              <a:t>Dolekoglu</a:t>
            </a:r>
            <a:r>
              <a:rPr lang="tr-TR" sz="1100" b="1" dirty="0">
                <a:solidFill>
                  <a:srgbClr val="002060"/>
                </a:solidFill>
              </a:rPr>
              <a:t>, C. O.,</a:t>
            </a:r>
            <a:r>
              <a:rPr lang="tr-TR" sz="1100" b="1" dirty="0" err="1">
                <a:solidFill>
                  <a:srgbClr val="002060"/>
                </a:solidFill>
              </a:rPr>
              <a:t>Bamoi</a:t>
            </a:r>
            <a:r>
              <a:rPr lang="tr-TR" sz="1100" b="1" dirty="0">
                <a:solidFill>
                  <a:srgbClr val="002060"/>
                </a:solidFill>
              </a:rPr>
              <a:t>, A. G. A., </a:t>
            </a:r>
            <a:r>
              <a:rPr lang="tr-TR" sz="1100" b="1" dirty="0" err="1">
                <a:solidFill>
                  <a:srgbClr val="002060"/>
                </a:solidFill>
              </a:rPr>
              <a:t>Martínez-Carrasco</a:t>
            </a:r>
            <a:r>
              <a:rPr lang="tr-TR" sz="1100" b="1" dirty="0">
                <a:solidFill>
                  <a:srgbClr val="002060"/>
                </a:solidFill>
              </a:rPr>
              <a:t>, F.</a:t>
            </a:r>
            <a:r>
              <a:rPr lang="tr-TR" sz="1100" dirty="0">
                <a:solidFill>
                  <a:srgbClr val="002060"/>
                </a:solidFill>
              </a:rPr>
              <a:t>,  2024. </a:t>
            </a:r>
            <a:r>
              <a:rPr lang="tr-TR" sz="1100" dirty="0" err="1">
                <a:solidFill>
                  <a:srgbClr val="002060"/>
                </a:solidFill>
              </a:rPr>
              <a:t>Does</a:t>
            </a:r>
            <a:r>
              <a:rPr lang="tr-TR" sz="1100" dirty="0">
                <a:solidFill>
                  <a:srgbClr val="002060"/>
                </a:solidFill>
              </a:rPr>
              <a:t> </a:t>
            </a:r>
            <a:r>
              <a:rPr lang="tr-TR" sz="1100" dirty="0" err="1">
                <a:solidFill>
                  <a:srgbClr val="002060"/>
                </a:solidFill>
              </a:rPr>
              <a:t>Consumers</a:t>
            </a:r>
            <a:r>
              <a:rPr lang="tr-TR" sz="1100" dirty="0">
                <a:solidFill>
                  <a:srgbClr val="002060"/>
                </a:solidFill>
              </a:rPr>
              <a:t>' </a:t>
            </a:r>
            <a:r>
              <a:rPr lang="tr-TR" sz="1100" dirty="0" err="1">
                <a:solidFill>
                  <a:srgbClr val="002060"/>
                </a:solidFill>
              </a:rPr>
              <a:t>Cultural</a:t>
            </a:r>
            <a:r>
              <a:rPr lang="tr-TR" sz="1100" dirty="0">
                <a:solidFill>
                  <a:srgbClr val="002060"/>
                </a:solidFill>
              </a:rPr>
              <a:t> Background </a:t>
            </a:r>
            <a:r>
              <a:rPr lang="tr-TR" sz="1100" dirty="0" err="1">
                <a:solidFill>
                  <a:srgbClr val="002060"/>
                </a:solidFill>
              </a:rPr>
              <a:t>Affect</a:t>
            </a:r>
            <a:r>
              <a:rPr lang="tr-TR" sz="1100" dirty="0">
                <a:solidFill>
                  <a:srgbClr val="002060"/>
                </a:solidFill>
              </a:rPr>
              <a:t> How </a:t>
            </a:r>
            <a:r>
              <a:rPr lang="tr-TR" sz="1100" dirty="0" err="1">
                <a:solidFill>
                  <a:srgbClr val="002060"/>
                </a:solidFill>
              </a:rPr>
              <a:t>They</a:t>
            </a:r>
            <a:r>
              <a:rPr lang="tr-TR" sz="1100" dirty="0">
                <a:solidFill>
                  <a:srgbClr val="002060"/>
                </a:solidFill>
              </a:rPr>
              <a:t> </a:t>
            </a:r>
            <a:r>
              <a:rPr lang="tr-TR" sz="1100" dirty="0" err="1">
                <a:solidFill>
                  <a:srgbClr val="002060"/>
                </a:solidFill>
              </a:rPr>
              <a:t>Perceive</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Engage</a:t>
            </a:r>
            <a:r>
              <a:rPr lang="tr-TR" sz="1100" dirty="0">
                <a:solidFill>
                  <a:srgbClr val="002060"/>
                </a:solidFill>
              </a:rPr>
              <a:t> in </a:t>
            </a:r>
            <a:r>
              <a:rPr lang="tr-TR" sz="1100" dirty="0" err="1">
                <a:solidFill>
                  <a:srgbClr val="002060"/>
                </a:solidFill>
              </a:rPr>
              <a:t>Food</a:t>
            </a:r>
            <a:r>
              <a:rPr lang="tr-TR" sz="1100" dirty="0">
                <a:solidFill>
                  <a:srgbClr val="002060"/>
                </a:solidFill>
              </a:rPr>
              <a:t> </a:t>
            </a:r>
            <a:r>
              <a:rPr lang="tr-TR" sz="1100" dirty="0" err="1">
                <a:solidFill>
                  <a:srgbClr val="002060"/>
                </a:solidFill>
              </a:rPr>
              <a:t>Sustainability</a:t>
            </a:r>
            <a:r>
              <a:rPr lang="tr-TR" sz="1100" dirty="0">
                <a:solidFill>
                  <a:srgbClr val="002060"/>
                </a:solidFill>
              </a:rPr>
              <a:t>? A Cross-</a:t>
            </a:r>
            <a:r>
              <a:rPr lang="tr-TR" sz="1100" dirty="0" err="1">
                <a:solidFill>
                  <a:srgbClr val="002060"/>
                </a:solidFill>
              </a:rPr>
              <a:t>Cultural</a:t>
            </a:r>
            <a:r>
              <a:rPr lang="tr-TR" sz="1100" dirty="0">
                <a:solidFill>
                  <a:srgbClr val="002060"/>
                </a:solidFill>
              </a:rPr>
              <a:t> </a:t>
            </a:r>
            <a:r>
              <a:rPr lang="tr-TR" sz="1100" dirty="0" err="1">
                <a:solidFill>
                  <a:srgbClr val="002060"/>
                </a:solidFill>
              </a:rPr>
              <a:t>Study</a:t>
            </a:r>
            <a:r>
              <a:rPr lang="tr-TR" sz="1100" dirty="0">
                <a:solidFill>
                  <a:srgbClr val="002060"/>
                </a:solidFill>
              </a:rPr>
              <a:t>.  FOODS, vol.13, no.2.</a:t>
            </a:r>
            <a:endParaRPr sz="1100" dirty="0">
              <a:solidFill>
                <a:srgbClr val="002060"/>
              </a:solidFill>
            </a:endParaRPr>
          </a:p>
          <a:p>
            <a:pPr marL="444500" lvl="0" indent="-444500" algn="just" rtl="0">
              <a:lnSpc>
                <a:spcPct val="115000"/>
              </a:lnSpc>
              <a:spcBef>
                <a:spcPts val="0"/>
              </a:spcBef>
              <a:spcAft>
                <a:spcPts val="0"/>
              </a:spcAft>
              <a:buNone/>
            </a:pPr>
            <a:r>
              <a:rPr lang="tr-TR" sz="1100" b="1" dirty="0" err="1">
                <a:solidFill>
                  <a:srgbClr val="002060"/>
                </a:solidFill>
              </a:rPr>
              <a:t>Ozçiçek</a:t>
            </a:r>
            <a:r>
              <a:rPr lang="tr-TR" sz="1100" b="1" dirty="0">
                <a:solidFill>
                  <a:srgbClr val="002060"/>
                </a:solidFill>
              </a:rPr>
              <a:t> </a:t>
            </a:r>
            <a:r>
              <a:rPr lang="tr-TR" sz="1100" b="1" dirty="0" err="1">
                <a:solidFill>
                  <a:srgbClr val="002060"/>
                </a:solidFill>
              </a:rPr>
              <a:t>Dölekoğlu</a:t>
            </a:r>
            <a:r>
              <a:rPr lang="tr-TR" sz="1100" b="1" dirty="0">
                <a:solidFill>
                  <a:srgbClr val="002060"/>
                </a:solidFill>
              </a:rPr>
              <a:t>, </a:t>
            </a:r>
            <a:r>
              <a:rPr lang="tr-TR" sz="1100" dirty="0">
                <a:solidFill>
                  <a:srgbClr val="002060"/>
                </a:solidFill>
              </a:rPr>
              <a:t>C., Gün, A. S., </a:t>
            </a:r>
            <a:r>
              <a:rPr lang="tr-TR" sz="1100" dirty="0" err="1">
                <a:solidFill>
                  <a:srgbClr val="002060"/>
                </a:solidFill>
              </a:rPr>
              <a:t>Şengul</a:t>
            </a:r>
            <a:r>
              <a:rPr lang="tr-TR" sz="1100" dirty="0">
                <a:solidFill>
                  <a:srgbClr val="002060"/>
                </a:solidFill>
              </a:rPr>
              <a:t>, S., </a:t>
            </a:r>
            <a:r>
              <a:rPr lang="tr-TR" sz="1100" b="1" dirty="0" err="1">
                <a:solidFill>
                  <a:srgbClr val="002060"/>
                </a:solidFill>
              </a:rPr>
              <a:t>Gi̇ray</a:t>
            </a:r>
            <a:r>
              <a:rPr lang="tr-TR" sz="1100" b="1" dirty="0">
                <a:solidFill>
                  <a:srgbClr val="002060"/>
                </a:solidFill>
              </a:rPr>
              <a:t> F.H., </a:t>
            </a:r>
            <a:r>
              <a:rPr lang="tr-TR" sz="1100" dirty="0">
                <a:solidFill>
                  <a:srgbClr val="002060"/>
                </a:solidFill>
              </a:rPr>
              <a:t>Var </a:t>
            </a:r>
            <a:r>
              <a:rPr lang="tr-TR" sz="1100" dirty="0" err="1">
                <a:solidFill>
                  <a:srgbClr val="002060"/>
                </a:solidFill>
              </a:rPr>
              <a:t>Öngel</a:t>
            </a:r>
            <a:r>
              <a:rPr lang="tr-TR" sz="1100" dirty="0">
                <a:solidFill>
                  <a:srgbClr val="002060"/>
                </a:solidFill>
              </a:rPr>
              <a:t>. I., 2021. "</a:t>
            </a:r>
            <a:r>
              <a:rPr lang="tr-TR" sz="1100" dirty="0" err="1">
                <a:solidFill>
                  <a:srgbClr val="002060"/>
                </a:solidFill>
              </a:rPr>
              <a:t>Dimensions</a:t>
            </a:r>
            <a:r>
              <a:rPr lang="tr-TR" sz="1100" dirty="0">
                <a:solidFill>
                  <a:srgbClr val="002060"/>
                </a:solidFill>
              </a:rPr>
              <a:t> of </a:t>
            </a:r>
            <a:r>
              <a:rPr lang="tr-TR" sz="1100" dirty="0" err="1">
                <a:solidFill>
                  <a:srgbClr val="002060"/>
                </a:solidFill>
              </a:rPr>
              <a:t>Household</a:t>
            </a:r>
            <a:r>
              <a:rPr lang="tr-TR" sz="1100" dirty="0">
                <a:solidFill>
                  <a:srgbClr val="002060"/>
                </a:solidFill>
              </a:rPr>
              <a:t> </a:t>
            </a:r>
            <a:r>
              <a:rPr lang="tr-TR" sz="1100" dirty="0" err="1">
                <a:solidFill>
                  <a:srgbClr val="002060"/>
                </a:solidFill>
              </a:rPr>
              <a:t>Food</a:t>
            </a:r>
            <a:r>
              <a:rPr lang="tr-TR" sz="1100" dirty="0">
                <a:solidFill>
                  <a:srgbClr val="002060"/>
                </a:solidFill>
              </a:rPr>
              <a:t> </a:t>
            </a:r>
            <a:r>
              <a:rPr lang="tr-TR" sz="1100" dirty="0" err="1">
                <a:solidFill>
                  <a:srgbClr val="002060"/>
                </a:solidFill>
              </a:rPr>
              <a:t>Waste</a:t>
            </a:r>
            <a:r>
              <a:rPr lang="tr-TR" sz="1100" dirty="0">
                <a:solidFill>
                  <a:srgbClr val="002060"/>
                </a:solidFill>
              </a:rPr>
              <a:t> in </a:t>
            </a:r>
            <a:r>
              <a:rPr lang="tr-TR" sz="1100" dirty="0" err="1">
                <a:solidFill>
                  <a:srgbClr val="002060"/>
                </a:solidFill>
              </a:rPr>
              <a:t>Turkey</a:t>
            </a:r>
            <a:r>
              <a:rPr lang="tr-TR" sz="1100" dirty="0">
                <a:solidFill>
                  <a:srgbClr val="002060"/>
                </a:solidFill>
              </a:rPr>
              <a:t>", </a:t>
            </a:r>
            <a:r>
              <a:rPr lang="tr-TR" sz="1100" dirty="0" err="1">
                <a:solidFill>
                  <a:srgbClr val="002060"/>
                </a:solidFill>
              </a:rPr>
              <a:t>Mediterranean</a:t>
            </a:r>
            <a:r>
              <a:rPr lang="tr-TR" sz="1100" dirty="0">
                <a:solidFill>
                  <a:srgbClr val="002060"/>
                </a:solidFill>
              </a:rPr>
              <a:t> </a:t>
            </a:r>
            <a:r>
              <a:rPr lang="tr-TR" sz="1100" dirty="0" err="1">
                <a:solidFill>
                  <a:srgbClr val="002060"/>
                </a:solidFill>
              </a:rPr>
              <a:t>Journal</a:t>
            </a:r>
            <a:r>
              <a:rPr lang="tr-TR" sz="1100" dirty="0">
                <a:solidFill>
                  <a:srgbClr val="002060"/>
                </a:solidFill>
              </a:rPr>
              <a:t> of </a:t>
            </a:r>
            <a:r>
              <a:rPr lang="tr-TR" sz="1100" dirty="0" err="1">
                <a:solidFill>
                  <a:srgbClr val="002060"/>
                </a:solidFill>
              </a:rPr>
              <a:t>Economics</a:t>
            </a:r>
            <a:r>
              <a:rPr lang="tr-TR" sz="1100" dirty="0">
                <a:solidFill>
                  <a:srgbClr val="002060"/>
                </a:solidFill>
              </a:rPr>
              <a:t>, </a:t>
            </a:r>
            <a:r>
              <a:rPr lang="tr-TR" sz="1100" dirty="0" err="1">
                <a:solidFill>
                  <a:srgbClr val="002060"/>
                </a:solidFill>
              </a:rPr>
              <a:t>Agriculture</a:t>
            </a:r>
            <a:r>
              <a:rPr lang="tr-TR" sz="1100" dirty="0">
                <a:solidFill>
                  <a:srgbClr val="002060"/>
                </a:solidFill>
              </a:rPr>
              <a:t> </a:t>
            </a:r>
            <a:r>
              <a:rPr lang="tr-TR" sz="1100" dirty="0" err="1">
                <a:solidFill>
                  <a:srgbClr val="002060"/>
                </a:solidFill>
              </a:rPr>
              <a:t>and</a:t>
            </a:r>
            <a:r>
              <a:rPr lang="tr-TR" sz="1100" dirty="0">
                <a:solidFill>
                  <a:srgbClr val="002060"/>
                </a:solidFill>
              </a:rPr>
              <a:t> Environment, vol.20, pp.47-63.</a:t>
            </a:r>
            <a:r>
              <a:rPr lang="tr-TR" sz="1100" dirty="0">
                <a:solidFill>
                  <a:srgbClr val="002060"/>
                </a:solidFill>
                <a:uFill>
                  <a:noFill/>
                </a:uFill>
                <a:hlinkClick r:id="rId3">
                  <a:extLst>
                    <a:ext uri="{A12FA001-AC4F-418D-AE19-62706E023703}">
                      <ahyp:hlinkClr xmlns:ahyp="http://schemas.microsoft.com/office/drawing/2018/hyperlinkcolor" val="tx"/>
                    </a:ext>
                  </a:extLst>
                </a:hlinkClick>
              </a:rPr>
              <a:t> </a:t>
            </a:r>
            <a:r>
              <a:rPr lang="tr-TR" sz="1100" u="sng" dirty="0">
                <a:solidFill>
                  <a:srgbClr val="002060"/>
                </a:solidFill>
                <a:hlinkClick r:id="rId3">
                  <a:extLst>
                    <a:ext uri="{A12FA001-AC4F-418D-AE19-62706E023703}">
                      <ahyp:hlinkClr xmlns:ahyp="http://schemas.microsoft.com/office/drawing/2018/hyperlinkcolor" val="tx"/>
                    </a:ext>
                  </a:extLst>
                </a:hlinkClick>
              </a:rPr>
              <a:t>https://newmedit.iamb.it/2021/10/15/dimensions-of-household-food-waste-in-turkey/</a:t>
            </a:r>
            <a:endParaRPr sz="1100" u="sng" dirty="0">
              <a:solidFill>
                <a:srgbClr val="002060"/>
              </a:solidFill>
            </a:endParaRPr>
          </a:p>
          <a:p>
            <a:pPr marL="444500" lvl="0" indent="-444500" algn="just" rtl="0">
              <a:lnSpc>
                <a:spcPct val="115000"/>
              </a:lnSpc>
              <a:spcBef>
                <a:spcPts val="0"/>
              </a:spcBef>
              <a:spcAft>
                <a:spcPts val="0"/>
              </a:spcAft>
              <a:buNone/>
            </a:pPr>
            <a:r>
              <a:rPr lang="tr-TR" sz="1100" dirty="0">
                <a:solidFill>
                  <a:srgbClr val="002060"/>
                </a:solidFill>
              </a:rPr>
              <a:t>Toptancı, İ., </a:t>
            </a:r>
            <a:r>
              <a:rPr lang="tr-TR" sz="1100" b="1" dirty="0" err="1">
                <a:solidFill>
                  <a:srgbClr val="002060"/>
                </a:solidFill>
              </a:rPr>
              <a:t>Ketenoglu</a:t>
            </a:r>
            <a:r>
              <a:rPr lang="tr-TR" sz="1100" b="1" dirty="0">
                <a:solidFill>
                  <a:srgbClr val="002060"/>
                </a:solidFill>
              </a:rPr>
              <a:t>, O., </a:t>
            </a:r>
            <a:r>
              <a:rPr lang="tr-TR" sz="1100" dirty="0">
                <a:solidFill>
                  <a:srgbClr val="002060"/>
                </a:solidFill>
              </a:rPr>
              <a:t>&amp; </a:t>
            </a:r>
            <a:r>
              <a:rPr lang="tr-TR" sz="1100" dirty="0" err="1">
                <a:solidFill>
                  <a:srgbClr val="002060"/>
                </a:solidFill>
              </a:rPr>
              <a:t>Kıralan</a:t>
            </a:r>
            <a:r>
              <a:rPr lang="tr-TR" sz="1100" dirty="0">
                <a:solidFill>
                  <a:srgbClr val="002060"/>
                </a:solidFill>
              </a:rPr>
              <a:t>, M. (2022). </a:t>
            </a:r>
            <a:r>
              <a:rPr lang="tr-TR" sz="1100" dirty="0" err="1">
                <a:solidFill>
                  <a:srgbClr val="002060"/>
                </a:solidFill>
              </a:rPr>
              <a:t>Assessment</a:t>
            </a:r>
            <a:r>
              <a:rPr lang="tr-TR" sz="1100" dirty="0">
                <a:solidFill>
                  <a:srgbClr val="002060"/>
                </a:solidFill>
              </a:rPr>
              <a:t> of </a:t>
            </a:r>
            <a:r>
              <a:rPr lang="tr-TR" sz="1100" dirty="0" err="1">
                <a:solidFill>
                  <a:srgbClr val="002060"/>
                </a:solidFill>
              </a:rPr>
              <a:t>the</a:t>
            </a:r>
            <a:r>
              <a:rPr lang="tr-TR" sz="1100" dirty="0">
                <a:solidFill>
                  <a:srgbClr val="002060"/>
                </a:solidFill>
              </a:rPr>
              <a:t> </a:t>
            </a:r>
            <a:r>
              <a:rPr lang="tr-TR" sz="1100" dirty="0" err="1">
                <a:solidFill>
                  <a:srgbClr val="002060"/>
                </a:solidFill>
              </a:rPr>
              <a:t>migration</a:t>
            </a:r>
            <a:r>
              <a:rPr lang="tr-TR" sz="1100" dirty="0">
                <a:solidFill>
                  <a:srgbClr val="002060"/>
                </a:solidFill>
              </a:rPr>
              <a:t> of </a:t>
            </a:r>
            <a:r>
              <a:rPr lang="tr-TR" sz="1100" dirty="0" err="1">
                <a:solidFill>
                  <a:srgbClr val="002060"/>
                </a:solidFill>
              </a:rPr>
              <a:t>perfluorinated</a:t>
            </a:r>
            <a:r>
              <a:rPr lang="tr-TR" sz="1100" dirty="0">
                <a:solidFill>
                  <a:srgbClr val="002060"/>
                </a:solidFill>
              </a:rPr>
              <a:t> </a:t>
            </a:r>
            <a:r>
              <a:rPr lang="tr-TR" sz="1100" dirty="0" err="1">
                <a:solidFill>
                  <a:srgbClr val="002060"/>
                </a:solidFill>
              </a:rPr>
              <a:t>compounds</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primary</a:t>
            </a:r>
            <a:r>
              <a:rPr lang="tr-TR" sz="1100" dirty="0">
                <a:solidFill>
                  <a:srgbClr val="002060"/>
                </a:solidFill>
              </a:rPr>
              <a:t> </a:t>
            </a:r>
            <a:r>
              <a:rPr lang="tr-TR" sz="1100" dirty="0" err="1">
                <a:solidFill>
                  <a:srgbClr val="002060"/>
                </a:solidFill>
              </a:rPr>
              <a:t>aromatic</a:t>
            </a:r>
            <a:r>
              <a:rPr lang="tr-TR" sz="1100" dirty="0">
                <a:solidFill>
                  <a:srgbClr val="002060"/>
                </a:solidFill>
              </a:rPr>
              <a:t> </a:t>
            </a:r>
            <a:r>
              <a:rPr lang="tr-TR" sz="1100" dirty="0" err="1">
                <a:solidFill>
                  <a:srgbClr val="002060"/>
                </a:solidFill>
              </a:rPr>
              <a:t>amines</a:t>
            </a:r>
            <a:r>
              <a:rPr lang="tr-TR" sz="1100" dirty="0">
                <a:solidFill>
                  <a:srgbClr val="002060"/>
                </a:solidFill>
              </a:rPr>
              <a:t> </a:t>
            </a:r>
            <a:r>
              <a:rPr lang="tr-TR" sz="1100" dirty="0" err="1">
                <a:solidFill>
                  <a:srgbClr val="002060"/>
                </a:solidFill>
              </a:rPr>
              <a:t>from</a:t>
            </a:r>
            <a:r>
              <a:rPr lang="tr-TR" sz="1100" dirty="0">
                <a:solidFill>
                  <a:srgbClr val="002060"/>
                </a:solidFill>
              </a:rPr>
              <a:t> PTFE-</a:t>
            </a:r>
            <a:r>
              <a:rPr lang="tr-TR" sz="1100" dirty="0" err="1">
                <a:solidFill>
                  <a:srgbClr val="002060"/>
                </a:solidFill>
              </a:rPr>
              <a:t>coated</a:t>
            </a:r>
            <a:r>
              <a:rPr lang="tr-TR" sz="1100" dirty="0">
                <a:solidFill>
                  <a:srgbClr val="002060"/>
                </a:solidFill>
              </a:rPr>
              <a:t> </a:t>
            </a:r>
            <a:r>
              <a:rPr lang="tr-TR" sz="1100" dirty="0" err="1">
                <a:solidFill>
                  <a:srgbClr val="002060"/>
                </a:solidFill>
              </a:rPr>
              <a:t>non-stick</a:t>
            </a:r>
            <a:r>
              <a:rPr lang="tr-TR" sz="1100" dirty="0">
                <a:solidFill>
                  <a:srgbClr val="002060"/>
                </a:solidFill>
              </a:rPr>
              <a:t> </a:t>
            </a:r>
            <a:r>
              <a:rPr lang="tr-TR" sz="1100" dirty="0" err="1">
                <a:solidFill>
                  <a:srgbClr val="002060"/>
                </a:solidFill>
              </a:rPr>
              <a:t>cookware</a:t>
            </a:r>
            <a:r>
              <a:rPr lang="tr-TR" sz="1100" dirty="0">
                <a:solidFill>
                  <a:srgbClr val="002060"/>
                </a:solidFill>
              </a:rPr>
              <a:t> </a:t>
            </a:r>
            <a:r>
              <a:rPr lang="tr-TR" sz="1100" dirty="0" err="1">
                <a:solidFill>
                  <a:srgbClr val="002060"/>
                </a:solidFill>
              </a:rPr>
              <a:t>marketed</a:t>
            </a:r>
            <a:r>
              <a:rPr lang="tr-TR" sz="1100" dirty="0">
                <a:solidFill>
                  <a:srgbClr val="002060"/>
                </a:solidFill>
              </a:rPr>
              <a:t> in </a:t>
            </a:r>
            <a:r>
              <a:rPr lang="tr-TR" sz="1100" dirty="0" err="1">
                <a:solidFill>
                  <a:srgbClr val="002060"/>
                </a:solidFill>
              </a:rPr>
              <a:t>Turkey</a:t>
            </a:r>
            <a:r>
              <a:rPr lang="tr-TR" sz="1100" dirty="0">
                <a:solidFill>
                  <a:srgbClr val="002060"/>
                </a:solidFill>
              </a:rPr>
              <a:t>. </a:t>
            </a:r>
            <a:r>
              <a:rPr lang="tr-TR" sz="1100" dirty="0" err="1">
                <a:solidFill>
                  <a:srgbClr val="002060"/>
                </a:solidFill>
              </a:rPr>
              <a:t>Environmental</a:t>
            </a:r>
            <a:r>
              <a:rPr lang="tr-TR" sz="1100" dirty="0">
                <a:solidFill>
                  <a:srgbClr val="002060"/>
                </a:solidFill>
              </a:rPr>
              <a:t> </a:t>
            </a:r>
            <a:r>
              <a:rPr lang="tr-TR" sz="1100" dirty="0" err="1">
                <a:solidFill>
                  <a:srgbClr val="002060"/>
                </a:solidFill>
              </a:rPr>
              <a:t>Science</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Pollution</a:t>
            </a:r>
            <a:r>
              <a:rPr lang="tr-TR" sz="1100" dirty="0">
                <a:solidFill>
                  <a:srgbClr val="002060"/>
                </a:solidFill>
              </a:rPr>
              <a:t> </a:t>
            </a:r>
            <a:r>
              <a:rPr lang="tr-TR" sz="1100" dirty="0" err="1">
                <a:solidFill>
                  <a:srgbClr val="002060"/>
                </a:solidFill>
              </a:rPr>
              <a:t>Research</a:t>
            </a:r>
            <a:r>
              <a:rPr lang="tr-TR" sz="1100" dirty="0">
                <a:solidFill>
                  <a:srgbClr val="002060"/>
                </a:solidFill>
              </a:rPr>
              <a:t>, 29, 38535-38549. </a:t>
            </a:r>
            <a:r>
              <a:rPr lang="tr-TR" sz="1100" u="sng" dirty="0">
                <a:solidFill>
                  <a:srgbClr val="002060"/>
                </a:solidFill>
                <a:hlinkClick r:id="rId4">
                  <a:extLst>
                    <a:ext uri="{A12FA001-AC4F-418D-AE19-62706E023703}">
                      <ahyp:hlinkClr xmlns:ahyp="http://schemas.microsoft.com/office/drawing/2018/hyperlinkcolor" val="tx"/>
                    </a:ext>
                  </a:extLst>
                </a:hlinkClick>
              </a:rPr>
              <a:t>https://doi.org/10.1007/s11356-022-18783-1</a:t>
            </a:r>
            <a:endParaRPr sz="1100" u="sng" dirty="0">
              <a:solidFill>
                <a:srgbClr val="002060"/>
              </a:solidFill>
            </a:endParaRPr>
          </a:p>
          <a:p>
            <a:pPr marL="444500" lvl="0" indent="-444500" algn="just" rtl="0">
              <a:lnSpc>
                <a:spcPct val="115000"/>
              </a:lnSpc>
              <a:spcBef>
                <a:spcPts val="0"/>
              </a:spcBef>
              <a:spcAft>
                <a:spcPts val="0"/>
              </a:spcAft>
              <a:buNone/>
            </a:pPr>
            <a:r>
              <a:rPr lang="tr-TR" sz="1100" dirty="0">
                <a:solidFill>
                  <a:srgbClr val="002060"/>
                </a:solidFill>
              </a:rPr>
              <a:t>Toptancı, İ., </a:t>
            </a:r>
            <a:r>
              <a:rPr lang="tr-TR" sz="1100" dirty="0" err="1">
                <a:solidFill>
                  <a:srgbClr val="002060"/>
                </a:solidFill>
              </a:rPr>
              <a:t>Kıralan</a:t>
            </a:r>
            <a:r>
              <a:rPr lang="tr-TR" sz="1100" dirty="0">
                <a:solidFill>
                  <a:srgbClr val="002060"/>
                </a:solidFill>
              </a:rPr>
              <a:t>, M., </a:t>
            </a:r>
            <a:r>
              <a:rPr lang="tr-TR" sz="1100" b="1" dirty="0" err="1">
                <a:solidFill>
                  <a:srgbClr val="002060"/>
                </a:solidFill>
              </a:rPr>
              <a:t>Ketenoglu</a:t>
            </a:r>
            <a:r>
              <a:rPr lang="tr-TR" sz="1100" b="1" dirty="0">
                <a:solidFill>
                  <a:srgbClr val="002060"/>
                </a:solidFill>
              </a:rPr>
              <a:t>, O., </a:t>
            </a:r>
            <a:r>
              <a:rPr lang="tr-TR" sz="1100" dirty="0">
                <a:solidFill>
                  <a:srgbClr val="002060"/>
                </a:solidFill>
              </a:rPr>
              <a:t>&amp; </a:t>
            </a:r>
            <a:r>
              <a:rPr lang="tr-TR" sz="1100" dirty="0" err="1">
                <a:solidFill>
                  <a:srgbClr val="002060"/>
                </a:solidFill>
              </a:rPr>
              <a:t>Ramadan</a:t>
            </a:r>
            <a:r>
              <a:rPr lang="tr-TR" sz="1100" dirty="0">
                <a:solidFill>
                  <a:srgbClr val="002060"/>
                </a:solidFill>
              </a:rPr>
              <a:t>, M. F. (2022). </a:t>
            </a:r>
            <a:r>
              <a:rPr lang="tr-TR" sz="1100" dirty="0" err="1">
                <a:solidFill>
                  <a:srgbClr val="002060"/>
                </a:solidFill>
              </a:rPr>
              <a:t>Monitoring</a:t>
            </a:r>
            <a:r>
              <a:rPr lang="tr-TR" sz="1100" dirty="0">
                <a:solidFill>
                  <a:srgbClr val="002060"/>
                </a:solidFill>
              </a:rPr>
              <a:t> of </a:t>
            </a:r>
            <a:r>
              <a:rPr lang="tr-TR" sz="1100" dirty="0" err="1">
                <a:solidFill>
                  <a:srgbClr val="002060"/>
                </a:solidFill>
              </a:rPr>
              <a:t>bisphenol</a:t>
            </a:r>
            <a:r>
              <a:rPr lang="tr-TR" sz="1100" dirty="0">
                <a:solidFill>
                  <a:srgbClr val="002060"/>
                </a:solidFill>
              </a:rPr>
              <a:t> A </a:t>
            </a:r>
            <a:r>
              <a:rPr lang="tr-TR" sz="1100" dirty="0" err="1">
                <a:solidFill>
                  <a:srgbClr val="002060"/>
                </a:solidFill>
              </a:rPr>
              <a:t>diglycidyl</a:t>
            </a:r>
            <a:r>
              <a:rPr lang="tr-TR" sz="1100" dirty="0">
                <a:solidFill>
                  <a:srgbClr val="002060"/>
                </a:solidFill>
              </a:rPr>
              <a:t> </a:t>
            </a:r>
            <a:r>
              <a:rPr lang="tr-TR" sz="1100" dirty="0" err="1">
                <a:solidFill>
                  <a:srgbClr val="002060"/>
                </a:solidFill>
              </a:rPr>
              <a:t>ether</a:t>
            </a:r>
            <a:r>
              <a:rPr lang="tr-TR" sz="1100" dirty="0">
                <a:solidFill>
                  <a:srgbClr val="002060"/>
                </a:solidFill>
              </a:rPr>
              <a:t> (BADGE) </a:t>
            </a:r>
            <a:r>
              <a:rPr lang="tr-TR" sz="1100" dirty="0" err="1">
                <a:solidFill>
                  <a:srgbClr val="002060"/>
                </a:solidFill>
              </a:rPr>
              <a:t>and</a:t>
            </a:r>
            <a:r>
              <a:rPr lang="tr-TR" sz="1100" dirty="0">
                <a:solidFill>
                  <a:srgbClr val="002060"/>
                </a:solidFill>
              </a:rPr>
              <a:t> </a:t>
            </a:r>
            <a:r>
              <a:rPr lang="tr-TR" sz="1100" dirty="0" err="1">
                <a:solidFill>
                  <a:srgbClr val="002060"/>
                </a:solidFill>
              </a:rPr>
              <a:t>some</a:t>
            </a:r>
            <a:r>
              <a:rPr lang="tr-TR" sz="1100" dirty="0">
                <a:solidFill>
                  <a:srgbClr val="002060"/>
                </a:solidFill>
              </a:rPr>
              <a:t> </a:t>
            </a:r>
            <a:r>
              <a:rPr lang="tr-TR" sz="1100" dirty="0" err="1">
                <a:solidFill>
                  <a:srgbClr val="002060"/>
                </a:solidFill>
              </a:rPr>
              <a:t>derivatives</a:t>
            </a:r>
            <a:r>
              <a:rPr lang="tr-TR" sz="1100" dirty="0">
                <a:solidFill>
                  <a:srgbClr val="002060"/>
                </a:solidFill>
              </a:rPr>
              <a:t> in </a:t>
            </a:r>
            <a:r>
              <a:rPr lang="tr-TR" sz="1100" dirty="0" err="1">
                <a:solidFill>
                  <a:srgbClr val="002060"/>
                </a:solidFill>
              </a:rPr>
              <a:t>fish</a:t>
            </a:r>
            <a:r>
              <a:rPr lang="tr-TR" sz="1100" dirty="0">
                <a:solidFill>
                  <a:srgbClr val="002060"/>
                </a:solidFill>
              </a:rPr>
              <a:t> </a:t>
            </a:r>
            <a:r>
              <a:rPr lang="tr-TR" sz="1100" dirty="0" err="1">
                <a:solidFill>
                  <a:srgbClr val="002060"/>
                </a:solidFill>
              </a:rPr>
              <a:t>products</a:t>
            </a:r>
            <a:r>
              <a:rPr lang="tr-TR" sz="1100" dirty="0">
                <a:solidFill>
                  <a:srgbClr val="002060"/>
                </a:solidFill>
              </a:rPr>
              <a:t> in </a:t>
            </a:r>
            <a:r>
              <a:rPr lang="tr-TR" sz="1100" dirty="0" err="1">
                <a:solidFill>
                  <a:srgbClr val="002060"/>
                </a:solidFill>
              </a:rPr>
              <a:t>the</a:t>
            </a:r>
            <a:r>
              <a:rPr lang="tr-TR" sz="1100" dirty="0">
                <a:solidFill>
                  <a:srgbClr val="002060"/>
                </a:solidFill>
              </a:rPr>
              <a:t> </a:t>
            </a:r>
            <a:r>
              <a:rPr lang="tr-TR" sz="1100" dirty="0" err="1">
                <a:solidFill>
                  <a:srgbClr val="002060"/>
                </a:solidFill>
              </a:rPr>
              <a:t>Turkey</a:t>
            </a:r>
            <a:r>
              <a:rPr lang="tr-TR" sz="1100" dirty="0">
                <a:solidFill>
                  <a:srgbClr val="002060"/>
                </a:solidFill>
              </a:rPr>
              <a:t> market. </a:t>
            </a:r>
            <a:r>
              <a:rPr lang="tr-TR" sz="1100" dirty="0" err="1">
                <a:solidFill>
                  <a:srgbClr val="002060"/>
                </a:solidFill>
              </a:rPr>
              <a:t>Environmental</a:t>
            </a:r>
            <a:r>
              <a:rPr lang="tr-TR" sz="1100" dirty="0">
                <a:solidFill>
                  <a:srgbClr val="002060"/>
                </a:solidFill>
              </a:rPr>
              <a:t> </a:t>
            </a:r>
            <a:r>
              <a:rPr lang="tr-TR" sz="1100" dirty="0" err="1">
                <a:solidFill>
                  <a:srgbClr val="002060"/>
                </a:solidFill>
              </a:rPr>
              <a:t>Science</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Pollution</a:t>
            </a:r>
            <a:r>
              <a:rPr lang="tr-TR" sz="1100" dirty="0">
                <a:solidFill>
                  <a:srgbClr val="002060"/>
                </a:solidFill>
              </a:rPr>
              <a:t> </a:t>
            </a:r>
            <a:r>
              <a:rPr lang="tr-TR" sz="1100" dirty="0" err="1">
                <a:solidFill>
                  <a:srgbClr val="002060"/>
                </a:solidFill>
              </a:rPr>
              <a:t>Research</a:t>
            </a:r>
            <a:r>
              <a:rPr lang="tr-TR" sz="1100" dirty="0">
                <a:solidFill>
                  <a:srgbClr val="002060"/>
                </a:solidFill>
              </a:rPr>
              <a:t>, 29, 52788-52795. </a:t>
            </a:r>
            <a:r>
              <a:rPr lang="tr-TR" sz="1100" u="sng" dirty="0">
                <a:solidFill>
                  <a:srgbClr val="002060"/>
                </a:solidFill>
                <a:hlinkClick r:id="rId5">
                  <a:extLst>
                    <a:ext uri="{A12FA001-AC4F-418D-AE19-62706E023703}">
                      <ahyp:hlinkClr xmlns:ahyp="http://schemas.microsoft.com/office/drawing/2018/hyperlinkcolor" val="tx"/>
                    </a:ext>
                  </a:extLst>
                </a:hlinkClick>
              </a:rPr>
              <a:t>https://doi.org/10.1007/s11356-022-19587-z</a:t>
            </a:r>
            <a:endParaRPr sz="1100" u="sng" dirty="0">
              <a:solidFill>
                <a:srgbClr val="002060"/>
              </a:solidFill>
            </a:endParaRPr>
          </a:p>
          <a:p>
            <a:pPr marL="444500" lvl="0" indent="-444500" algn="just" rtl="0">
              <a:lnSpc>
                <a:spcPct val="115000"/>
              </a:lnSpc>
              <a:spcBef>
                <a:spcPts val="0"/>
              </a:spcBef>
              <a:spcAft>
                <a:spcPts val="0"/>
              </a:spcAft>
              <a:buNone/>
            </a:pPr>
            <a:r>
              <a:rPr lang="tr-TR" sz="1100" dirty="0">
                <a:solidFill>
                  <a:srgbClr val="002060"/>
                </a:solidFill>
              </a:rPr>
              <a:t>Toptancı, İ., </a:t>
            </a:r>
            <a:r>
              <a:rPr lang="tr-TR" sz="1100" dirty="0" err="1">
                <a:solidFill>
                  <a:srgbClr val="002060"/>
                </a:solidFill>
              </a:rPr>
              <a:t>Kıralan</a:t>
            </a:r>
            <a:r>
              <a:rPr lang="tr-TR" sz="1100" dirty="0">
                <a:solidFill>
                  <a:srgbClr val="002060"/>
                </a:solidFill>
              </a:rPr>
              <a:t>, S., &amp; </a:t>
            </a:r>
            <a:r>
              <a:rPr lang="tr-TR" sz="1100" b="1" dirty="0" err="1">
                <a:solidFill>
                  <a:srgbClr val="002060"/>
                </a:solidFill>
              </a:rPr>
              <a:t>Ketenoğlu</a:t>
            </a:r>
            <a:r>
              <a:rPr lang="tr-TR" sz="1100" b="1" dirty="0">
                <a:solidFill>
                  <a:srgbClr val="002060"/>
                </a:solidFill>
              </a:rPr>
              <a:t>, O. </a:t>
            </a:r>
            <a:r>
              <a:rPr lang="tr-TR" sz="1100" dirty="0">
                <a:solidFill>
                  <a:srgbClr val="002060"/>
                </a:solidFill>
              </a:rPr>
              <a:t>(2023). A </a:t>
            </a:r>
            <a:r>
              <a:rPr lang="tr-TR" sz="1100" dirty="0" err="1">
                <a:solidFill>
                  <a:srgbClr val="002060"/>
                </a:solidFill>
              </a:rPr>
              <a:t>survey</a:t>
            </a:r>
            <a:r>
              <a:rPr lang="tr-TR" sz="1100" dirty="0">
                <a:solidFill>
                  <a:srgbClr val="002060"/>
                </a:solidFill>
              </a:rPr>
              <a:t> of </a:t>
            </a:r>
            <a:r>
              <a:rPr lang="tr-TR" sz="1100" dirty="0" err="1">
                <a:solidFill>
                  <a:srgbClr val="002060"/>
                </a:solidFill>
              </a:rPr>
              <a:t>phthalates</a:t>
            </a:r>
            <a:r>
              <a:rPr lang="tr-TR" sz="1100" dirty="0">
                <a:solidFill>
                  <a:srgbClr val="002060"/>
                </a:solidFill>
              </a:rPr>
              <a:t> in </a:t>
            </a:r>
            <a:r>
              <a:rPr lang="tr-TR" sz="1100" dirty="0" err="1">
                <a:solidFill>
                  <a:srgbClr val="002060"/>
                </a:solidFill>
              </a:rPr>
              <a:t>flavored</a:t>
            </a:r>
            <a:r>
              <a:rPr lang="tr-TR" sz="1100" dirty="0">
                <a:solidFill>
                  <a:srgbClr val="002060"/>
                </a:solidFill>
              </a:rPr>
              <a:t> </a:t>
            </a:r>
            <a:r>
              <a:rPr lang="tr-TR" sz="1100" dirty="0" err="1">
                <a:solidFill>
                  <a:srgbClr val="002060"/>
                </a:solidFill>
              </a:rPr>
              <a:t>olive</a:t>
            </a:r>
            <a:r>
              <a:rPr lang="tr-TR" sz="1100" dirty="0">
                <a:solidFill>
                  <a:srgbClr val="002060"/>
                </a:solidFill>
              </a:rPr>
              <a:t> </a:t>
            </a:r>
            <a:r>
              <a:rPr lang="tr-TR" sz="1100" dirty="0" err="1">
                <a:solidFill>
                  <a:srgbClr val="002060"/>
                </a:solidFill>
              </a:rPr>
              <a:t>oils</a:t>
            </a:r>
            <a:r>
              <a:rPr lang="tr-TR" sz="1100" dirty="0">
                <a:solidFill>
                  <a:srgbClr val="002060"/>
                </a:solidFill>
              </a:rPr>
              <a:t> </a:t>
            </a:r>
            <a:r>
              <a:rPr lang="tr-TR" sz="1100" dirty="0" err="1">
                <a:solidFill>
                  <a:srgbClr val="002060"/>
                </a:solidFill>
              </a:rPr>
              <a:t>from</a:t>
            </a:r>
            <a:r>
              <a:rPr lang="tr-TR" sz="1100" dirty="0">
                <a:solidFill>
                  <a:srgbClr val="002060"/>
                </a:solidFill>
              </a:rPr>
              <a:t> </a:t>
            </a:r>
            <a:r>
              <a:rPr lang="tr-TR" sz="1100" dirty="0" err="1">
                <a:solidFill>
                  <a:srgbClr val="002060"/>
                </a:solidFill>
              </a:rPr>
              <a:t>Turkey</a:t>
            </a:r>
            <a:r>
              <a:rPr lang="tr-TR" sz="1100" dirty="0">
                <a:solidFill>
                  <a:srgbClr val="002060"/>
                </a:solidFill>
              </a:rPr>
              <a:t> (</a:t>
            </a:r>
            <a:r>
              <a:rPr lang="tr-TR" sz="1100" dirty="0" err="1">
                <a:solidFill>
                  <a:srgbClr val="002060"/>
                </a:solidFill>
              </a:rPr>
              <a:t>Estudios</a:t>
            </a:r>
            <a:r>
              <a:rPr lang="tr-TR" sz="1100" dirty="0">
                <a:solidFill>
                  <a:srgbClr val="002060"/>
                </a:solidFill>
              </a:rPr>
              <a:t> </a:t>
            </a:r>
            <a:r>
              <a:rPr lang="tr-TR" sz="1100" dirty="0" err="1">
                <a:solidFill>
                  <a:srgbClr val="002060"/>
                </a:solidFill>
              </a:rPr>
              <a:t>sobre</a:t>
            </a:r>
            <a:r>
              <a:rPr lang="tr-TR" sz="1100" dirty="0">
                <a:solidFill>
                  <a:srgbClr val="002060"/>
                </a:solidFill>
              </a:rPr>
              <a:t> </a:t>
            </a:r>
            <a:r>
              <a:rPr lang="tr-TR" sz="1100" dirty="0" err="1">
                <a:solidFill>
                  <a:srgbClr val="002060"/>
                </a:solidFill>
              </a:rPr>
              <a:t>ftalatos</a:t>
            </a:r>
            <a:r>
              <a:rPr lang="tr-TR" sz="1100" dirty="0">
                <a:solidFill>
                  <a:srgbClr val="002060"/>
                </a:solidFill>
              </a:rPr>
              <a:t> en </a:t>
            </a:r>
            <a:r>
              <a:rPr lang="tr-TR" sz="1100" dirty="0" err="1">
                <a:solidFill>
                  <a:srgbClr val="002060"/>
                </a:solidFill>
              </a:rPr>
              <a:t>aceites</a:t>
            </a:r>
            <a:r>
              <a:rPr lang="tr-TR" sz="1100" dirty="0">
                <a:solidFill>
                  <a:srgbClr val="002060"/>
                </a:solidFill>
              </a:rPr>
              <a:t> de </a:t>
            </a:r>
            <a:r>
              <a:rPr lang="tr-TR" sz="1100" dirty="0" err="1">
                <a:solidFill>
                  <a:srgbClr val="002060"/>
                </a:solidFill>
              </a:rPr>
              <a:t>oliva</a:t>
            </a:r>
            <a:r>
              <a:rPr lang="tr-TR" sz="1100" dirty="0">
                <a:solidFill>
                  <a:srgbClr val="002060"/>
                </a:solidFill>
              </a:rPr>
              <a:t> </a:t>
            </a:r>
            <a:r>
              <a:rPr lang="tr-TR" sz="1100" dirty="0" err="1">
                <a:solidFill>
                  <a:srgbClr val="002060"/>
                </a:solidFill>
              </a:rPr>
              <a:t>aromatizados</a:t>
            </a:r>
            <a:r>
              <a:rPr lang="tr-TR" sz="1100" dirty="0">
                <a:solidFill>
                  <a:srgbClr val="002060"/>
                </a:solidFill>
              </a:rPr>
              <a:t> de </a:t>
            </a:r>
            <a:r>
              <a:rPr lang="tr-TR" sz="1100" dirty="0" err="1">
                <a:solidFill>
                  <a:srgbClr val="002060"/>
                </a:solidFill>
              </a:rPr>
              <a:t>Turquía</a:t>
            </a:r>
            <a:r>
              <a:rPr lang="tr-TR" sz="1100" dirty="0">
                <a:solidFill>
                  <a:srgbClr val="002060"/>
                </a:solidFill>
              </a:rPr>
              <a:t>), </a:t>
            </a:r>
            <a:r>
              <a:rPr lang="tr-TR" sz="1100" dirty="0" err="1">
                <a:solidFill>
                  <a:srgbClr val="002060"/>
                </a:solidFill>
              </a:rPr>
              <a:t>Grasas</a:t>
            </a:r>
            <a:r>
              <a:rPr lang="tr-TR" sz="1100" dirty="0">
                <a:solidFill>
                  <a:srgbClr val="002060"/>
                </a:solidFill>
              </a:rPr>
              <a:t> y </a:t>
            </a:r>
            <a:r>
              <a:rPr lang="tr-TR" sz="1100" dirty="0" err="1">
                <a:solidFill>
                  <a:srgbClr val="002060"/>
                </a:solidFill>
              </a:rPr>
              <a:t>Aceites</a:t>
            </a:r>
            <a:r>
              <a:rPr lang="tr-TR" sz="1100" dirty="0">
                <a:solidFill>
                  <a:srgbClr val="002060"/>
                </a:solidFill>
              </a:rPr>
              <a:t>, 74(2), e502. </a:t>
            </a:r>
            <a:r>
              <a:rPr lang="tr-TR" sz="1100" u="sng" dirty="0">
                <a:solidFill>
                  <a:srgbClr val="002060"/>
                </a:solidFill>
                <a:hlinkClick r:id="rId6">
                  <a:extLst>
                    <a:ext uri="{A12FA001-AC4F-418D-AE19-62706E023703}">
                      <ahyp:hlinkClr xmlns:ahyp="http://schemas.microsoft.com/office/drawing/2018/hyperlinkcolor" val="tx"/>
                    </a:ext>
                  </a:extLst>
                </a:hlinkClick>
              </a:rPr>
              <a:t>https://doi.org/10.3989/gya.1235212</a:t>
            </a:r>
            <a:endParaRPr sz="1100" u="sng" dirty="0">
              <a:solidFill>
                <a:srgbClr val="002060"/>
              </a:solidFill>
            </a:endParaRPr>
          </a:p>
          <a:p>
            <a:pPr marL="444500" lvl="0" indent="-444500" algn="just" rtl="0">
              <a:lnSpc>
                <a:spcPct val="115000"/>
              </a:lnSpc>
              <a:spcBef>
                <a:spcPts val="0"/>
              </a:spcBef>
              <a:spcAft>
                <a:spcPts val="0"/>
              </a:spcAft>
              <a:buNone/>
            </a:pPr>
            <a:r>
              <a:rPr lang="tr-TR" sz="1100" dirty="0" err="1">
                <a:solidFill>
                  <a:srgbClr val="002060"/>
                </a:solidFill>
              </a:rPr>
              <a:t>Toptanci</a:t>
            </a:r>
            <a:r>
              <a:rPr lang="tr-TR" sz="1100" dirty="0">
                <a:solidFill>
                  <a:srgbClr val="002060"/>
                </a:solidFill>
              </a:rPr>
              <a:t>, İ., Kiralan, M., </a:t>
            </a:r>
            <a:r>
              <a:rPr lang="tr-TR" sz="1100" b="1" dirty="0" err="1">
                <a:solidFill>
                  <a:srgbClr val="002060"/>
                </a:solidFill>
              </a:rPr>
              <a:t>Ketenoglu</a:t>
            </a:r>
            <a:r>
              <a:rPr lang="tr-TR" sz="1100" b="1" dirty="0">
                <a:solidFill>
                  <a:srgbClr val="002060"/>
                </a:solidFill>
              </a:rPr>
              <a:t>, O., </a:t>
            </a:r>
            <a:r>
              <a:rPr lang="tr-TR" sz="1100" dirty="0">
                <a:solidFill>
                  <a:srgbClr val="002060"/>
                </a:solidFill>
              </a:rPr>
              <a:t>&amp; Kiralan, S. S. (2024). </a:t>
            </a:r>
            <a:r>
              <a:rPr lang="tr-TR" sz="1100" dirty="0" err="1">
                <a:solidFill>
                  <a:srgbClr val="002060"/>
                </a:solidFill>
              </a:rPr>
              <a:t>Monitoring</a:t>
            </a:r>
            <a:r>
              <a:rPr lang="tr-TR" sz="1100" dirty="0">
                <a:solidFill>
                  <a:srgbClr val="002060"/>
                </a:solidFill>
              </a:rPr>
              <a:t> of </a:t>
            </a:r>
            <a:r>
              <a:rPr lang="tr-TR" sz="1100" dirty="0" err="1">
                <a:solidFill>
                  <a:srgbClr val="002060"/>
                </a:solidFill>
              </a:rPr>
              <a:t>photoinitiators</a:t>
            </a:r>
            <a:r>
              <a:rPr lang="tr-TR" sz="1100" dirty="0">
                <a:solidFill>
                  <a:srgbClr val="002060"/>
                </a:solidFill>
              </a:rPr>
              <a:t> in </a:t>
            </a:r>
            <a:r>
              <a:rPr lang="tr-TR" sz="1100" dirty="0" err="1">
                <a:solidFill>
                  <a:srgbClr val="002060"/>
                </a:solidFill>
              </a:rPr>
              <a:t>food</a:t>
            </a:r>
            <a:r>
              <a:rPr lang="tr-TR" sz="1100" dirty="0">
                <a:solidFill>
                  <a:srgbClr val="002060"/>
                </a:solidFill>
              </a:rPr>
              <a:t> </a:t>
            </a:r>
            <a:r>
              <a:rPr lang="tr-TR" sz="1100" dirty="0" err="1">
                <a:solidFill>
                  <a:srgbClr val="002060"/>
                </a:solidFill>
              </a:rPr>
              <a:t>products</a:t>
            </a:r>
            <a:r>
              <a:rPr lang="tr-TR" sz="1100" dirty="0">
                <a:solidFill>
                  <a:srgbClr val="002060"/>
                </a:solidFill>
              </a:rPr>
              <a:t> </a:t>
            </a:r>
            <a:r>
              <a:rPr lang="tr-TR" sz="1100" dirty="0" err="1">
                <a:solidFill>
                  <a:srgbClr val="002060"/>
                </a:solidFill>
              </a:rPr>
              <a:t>from</a:t>
            </a:r>
            <a:r>
              <a:rPr lang="tr-TR" sz="1100" dirty="0">
                <a:solidFill>
                  <a:srgbClr val="002060"/>
                </a:solidFill>
              </a:rPr>
              <a:t> </a:t>
            </a:r>
            <a:r>
              <a:rPr lang="tr-TR" sz="1100" dirty="0" err="1">
                <a:solidFill>
                  <a:srgbClr val="002060"/>
                </a:solidFill>
              </a:rPr>
              <a:t>Turkey</a:t>
            </a:r>
            <a:r>
              <a:rPr lang="tr-TR" sz="1100" dirty="0">
                <a:solidFill>
                  <a:srgbClr val="002060"/>
                </a:solidFill>
              </a:rPr>
              <a:t>. </a:t>
            </a:r>
            <a:r>
              <a:rPr lang="tr-TR" sz="1100" dirty="0" err="1">
                <a:solidFill>
                  <a:srgbClr val="002060"/>
                </a:solidFill>
              </a:rPr>
              <a:t>Food</a:t>
            </a:r>
            <a:r>
              <a:rPr lang="tr-TR" sz="1100" dirty="0">
                <a:solidFill>
                  <a:srgbClr val="002060"/>
                </a:solidFill>
              </a:rPr>
              <a:t> Control, 161, 110400. </a:t>
            </a:r>
            <a:r>
              <a:rPr lang="tr-TR" sz="1100" u="sng" dirty="0">
                <a:solidFill>
                  <a:srgbClr val="002060"/>
                </a:solidFill>
                <a:hlinkClick r:id="rId7">
                  <a:extLst>
                    <a:ext uri="{A12FA001-AC4F-418D-AE19-62706E023703}">
                      <ahyp:hlinkClr xmlns:ahyp="http://schemas.microsoft.com/office/drawing/2018/hyperlinkcolor" val="tx"/>
                    </a:ext>
                  </a:extLst>
                </a:hlinkClick>
              </a:rPr>
              <a:t>https://doi.org/10.1016/j.foodcont.2024.110400</a:t>
            </a:r>
            <a:endParaRPr sz="1100" u="sng" dirty="0">
              <a:solidFill>
                <a:srgbClr val="002060"/>
              </a:solidFill>
            </a:endParaRPr>
          </a:p>
          <a:p>
            <a:pPr marL="444500" lvl="0" indent="-444500" algn="just" rtl="0">
              <a:lnSpc>
                <a:spcPct val="115000"/>
              </a:lnSpc>
              <a:spcBef>
                <a:spcPts val="0"/>
              </a:spcBef>
              <a:spcAft>
                <a:spcPts val="0"/>
              </a:spcAft>
              <a:buNone/>
            </a:pPr>
            <a:r>
              <a:rPr lang="tr-TR" sz="1100" dirty="0" err="1">
                <a:solidFill>
                  <a:srgbClr val="002060"/>
                </a:solidFill>
              </a:rPr>
              <a:t>Toptanci</a:t>
            </a:r>
            <a:r>
              <a:rPr lang="tr-TR" sz="1100" dirty="0">
                <a:solidFill>
                  <a:srgbClr val="002060"/>
                </a:solidFill>
              </a:rPr>
              <a:t>, İ., Kiralan, M., </a:t>
            </a:r>
            <a:r>
              <a:rPr lang="tr-TR" sz="1100" b="1" dirty="0" err="1">
                <a:solidFill>
                  <a:srgbClr val="002060"/>
                </a:solidFill>
              </a:rPr>
              <a:t>Ketenoglu</a:t>
            </a:r>
            <a:r>
              <a:rPr lang="tr-TR" sz="1100" b="1" dirty="0">
                <a:solidFill>
                  <a:srgbClr val="002060"/>
                </a:solidFill>
              </a:rPr>
              <a:t>, O., </a:t>
            </a:r>
            <a:r>
              <a:rPr lang="tr-TR" sz="1100" dirty="0">
                <a:solidFill>
                  <a:srgbClr val="002060"/>
                </a:solidFill>
              </a:rPr>
              <a:t>&amp; </a:t>
            </a:r>
            <a:r>
              <a:rPr lang="tr-TR" sz="1100" dirty="0" err="1">
                <a:solidFill>
                  <a:srgbClr val="002060"/>
                </a:solidFill>
              </a:rPr>
              <a:t>Ramadan</a:t>
            </a:r>
            <a:r>
              <a:rPr lang="tr-TR" sz="1100" dirty="0">
                <a:solidFill>
                  <a:srgbClr val="002060"/>
                </a:solidFill>
              </a:rPr>
              <a:t>, M. F. (2022). </a:t>
            </a:r>
            <a:r>
              <a:rPr lang="tr-TR" sz="1100" dirty="0" err="1">
                <a:solidFill>
                  <a:srgbClr val="002060"/>
                </a:solidFill>
              </a:rPr>
              <a:t>Effect</a:t>
            </a:r>
            <a:r>
              <a:rPr lang="tr-TR" sz="1100" dirty="0">
                <a:solidFill>
                  <a:srgbClr val="002060"/>
                </a:solidFill>
              </a:rPr>
              <a:t> of </a:t>
            </a:r>
            <a:r>
              <a:rPr lang="tr-TR" sz="1100" dirty="0" err="1">
                <a:solidFill>
                  <a:srgbClr val="002060"/>
                </a:solidFill>
              </a:rPr>
              <a:t>light</a:t>
            </a:r>
            <a:r>
              <a:rPr lang="tr-TR" sz="1100" dirty="0">
                <a:solidFill>
                  <a:srgbClr val="002060"/>
                </a:solidFill>
              </a:rPr>
              <a:t> on </a:t>
            </a:r>
            <a:r>
              <a:rPr lang="tr-TR" sz="1100" dirty="0" err="1">
                <a:solidFill>
                  <a:srgbClr val="002060"/>
                </a:solidFill>
              </a:rPr>
              <a:t>the</a:t>
            </a:r>
            <a:r>
              <a:rPr lang="tr-TR" sz="1100" dirty="0">
                <a:solidFill>
                  <a:srgbClr val="002060"/>
                </a:solidFill>
              </a:rPr>
              <a:t> </a:t>
            </a:r>
            <a:r>
              <a:rPr lang="tr-TR" sz="1100" dirty="0" err="1">
                <a:solidFill>
                  <a:srgbClr val="002060"/>
                </a:solidFill>
              </a:rPr>
              <a:t>oxidative</a:t>
            </a:r>
            <a:r>
              <a:rPr lang="tr-TR" sz="1100" dirty="0">
                <a:solidFill>
                  <a:srgbClr val="002060"/>
                </a:solidFill>
              </a:rPr>
              <a:t> </a:t>
            </a:r>
            <a:r>
              <a:rPr lang="tr-TR" sz="1100" dirty="0" err="1">
                <a:solidFill>
                  <a:srgbClr val="002060"/>
                </a:solidFill>
              </a:rPr>
              <a:t>stability</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phthalate</a:t>
            </a:r>
            <a:r>
              <a:rPr lang="tr-TR" sz="1100" dirty="0">
                <a:solidFill>
                  <a:srgbClr val="002060"/>
                </a:solidFill>
              </a:rPr>
              <a:t> </a:t>
            </a:r>
            <a:r>
              <a:rPr lang="tr-TR" sz="1100" dirty="0" err="1">
                <a:solidFill>
                  <a:srgbClr val="002060"/>
                </a:solidFill>
              </a:rPr>
              <a:t>levels</a:t>
            </a:r>
            <a:r>
              <a:rPr lang="tr-TR" sz="1100" dirty="0">
                <a:solidFill>
                  <a:srgbClr val="002060"/>
                </a:solidFill>
              </a:rPr>
              <a:t> of </a:t>
            </a:r>
            <a:r>
              <a:rPr lang="tr-TR" sz="1100" dirty="0" err="1">
                <a:solidFill>
                  <a:srgbClr val="002060"/>
                </a:solidFill>
              </a:rPr>
              <a:t>black</a:t>
            </a:r>
            <a:r>
              <a:rPr lang="tr-TR" sz="1100" dirty="0">
                <a:solidFill>
                  <a:srgbClr val="002060"/>
                </a:solidFill>
              </a:rPr>
              <a:t> </a:t>
            </a:r>
            <a:r>
              <a:rPr lang="tr-TR" sz="1100" dirty="0" err="1">
                <a:solidFill>
                  <a:srgbClr val="002060"/>
                </a:solidFill>
              </a:rPr>
              <a:t>cumin</a:t>
            </a:r>
            <a:r>
              <a:rPr lang="tr-TR" sz="1100" dirty="0">
                <a:solidFill>
                  <a:srgbClr val="002060"/>
                </a:solidFill>
              </a:rPr>
              <a:t> </a:t>
            </a:r>
            <a:r>
              <a:rPr lang="tr-TR" sz="1100" dirty="0" err="1">
                <a:solidFill>
                  <a:srgbClr val="002060"/>
                </a:solidFill>
              </a:rPr>
              <a:t>oil-corn</a:t>
            </a:r>
            <a:r>
              <a:rPr lang="tr-TR" sz="1100" dirty="0">
                <a:solidFill>
                  <a:srgbClr val="002060"/>
                </a:solidFill>
              </a:rPr>
              <a:t> </a:t>
            </a:r>
            <a:r>
              <a:rPr lang="tr-TR" sz="1100" dirty="0" err="1">
                <a:solidFill>
                  <a:srgbClr val="002060"/>
                </a:solidFill>
              </a:rPr>
              <a:t>oil</a:t>
            </a:r>
            <a:r>
              <a:rPr lang="tr-TR" sz="1100" dirty="0">
                <a:solidFill>
                  <a:srgbClr val="002060"/>
                </a:solidFill>
              </a:rPr>
              <a:t> </a:t>
            </a:r>
            <a:r>
              <a:rPr lang="tr-TR" sz="1100" dirty="0" err="1">
                <a:solidFill>
                  <a:srgbClr val="002060"/>
                </a:solidFill>
              </a:rPr>
              <a:t>blends</a:t>
            </a:r>
            <a:r>
              <a:rPr lang="tr-TR" sz="1100" dirty="0">
                <a:solidFill>
                  <a:srgbClr val="002060"/>
                </a:solidFill>
              </a:rPr>
              <a:t> in </a:t>
            </a:r>
            <a:r>
              <a:rPr lang="tr-TR" sz="1100" dirty="0" err="1">
                <a:solidFill>
                  <a:srgbClr val="002060"/>
                </a:solidFill>
              </a:rPr>
              <a:t>plastic</a:t>
            </a:r>
            <a:r>
              <a:rPr lang="tr-TR" sz="1100" dirty="0">
                <a:solidFill>
                  <a:srgbClr val="002060"/>
                </a:solidFill>
              </a:rPr>
              <a:t> </a:t>
            </a:r>
            <a:r>
              <a:rPr lang="tr-TR" sz="1100" dirty="0" err="1">
                <a:solidFill>
                  <a:srgbClr val="002060"/>
                </a:solidFill>
              </a:rPr>
              <a:t>and</a:t>
            </a:r>
            <a:r>
              <a:rPr lang="tr-TR" sz="1100" dirty="0">
                <a:solidFill>
                  <a:srgbClr val="002060"/>
                </a:solidFill>
              </a:rPr>
              <a:t> </a:t>
            </a:r>
            <a:r>
              <a:rPr lang="tr-TR" sz="1100" dirty="0" err="1">
                <a:solidFill>
                  <a:srgbClr val="002060"/>
                </a:solidFill>
              </a:rPr>
              <a:t>glass</a:t>
            </a:r>
            <a:r>
              <a:rPr lang="tr-TR" sz="1100" dirty="0">
                <a:solidFill>
                  <a:srgbClr val="002060"/>
                </a:solidFill>
              </a:rPr>
              <a:t> </a:t>
            </a:r>
            <a:r>
              <a:rPr lang="tr-TR" sz="1100" dirty="0" err="1">
                <a:solidFill>
                  <a:srgbClr val="002060"/>
                </a:solidFill>
              </a:rPr>
              <a:t>bottling</a:t>
            </a:r>
            <a:r>
              <a:rPr lang="tr-TR" sz="1100" dirty="0">
                <a:solidFill>
                  <a:srgbClr val="002060"/>
                </a:solidFill>
              </a:rPr>
              <a:t>. </a:t>
            </a:r>
            <a:r>
              <a:rPr lang="tr-TR" sz="1100" dirty="0" err="1">
                <a:solidFill>
                  <a:srgbClr val="002060"/>
                </a:solidFill>
              </a:rPr>
              <a:t>Journal</a:t>
            </a:r>
            <a:r>
              <a:rPr lang="tr-TR" sz="1100" dirty="0">
                <a:solidFill>
                  <a:srgbClr val="002060"/>
                </a:solidFill>
              </a:rPr>
              <a:t> of </a:t>
            </a:r>
            <a:r>
              <a:rPr lang="tr-TR" sz="1100" dirty="0" err="1">
                <a:solidFill>
                  <a:srgbClr val="002060"/>
                </a:solidFill>
              </a:rPr>
              <a:t>Oleo</a:t>
            </a:r>
            <a:r>
              <a:rPr lang="tr-TR" sz="1100" dirty="0">
                <a:solidFill>
                  <a:srgbClr val="002060"/>
                </a:solidFill>
              </a:rPr>
              <a:t> </a:t>
            </a:r>
            <a:r>
              <a:rPr lang="tr-TR" sz="1100" dirty="0" err="1">
                <a:solidFill>
                  <a:srgbClr val="002060"/>
                </a:solidFill>
              </a:rPr>
              <a:t>Science</a:t>
            </a:r>
            <a:r>
              <a:rPr lang="tr-TR" sz="1100" dirty="0">
                <a:solidFill>
                  <a:srgbClr val="002060"/>
                </a:solidFill>
              </a:rPr>
              <a:t>, 71(5), 641-649. </a:t>
            </a:r>
            <a:r>
              <a:rPr lang="tr-TR" sz="1100" u="sng" dirty="0">
                <a:solidFill>
                  <a:srgbClr val="002060"/>
                </a:solidFill>
                <a:hlinkClick r:id="rId8">
                  <a:extLst>
                    <a:ext uri="{A12FA001-AC4F-418D-AE19-62706E023703}">
                      <ahyp:hlinkClr xmlns:ahyp="http://schemas.microsoft.com/office/drawing/2018/hyperlinkcolor" val="tx"/>
                    </a:ext>
                  </a:extLst>
                </a:hlinkClick>
              </a:rPr>
              <a:t>https://doi.org/10.5650/jos.ess21346</a:t>
            </a:r>
            <a:endParaRPr sz="1100" u="sng"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499150" y="195325"/>
            <a:ext cx="8181900" cy="1066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tr-TR" sz="4000"/>
            </a:br>
            <a:br>
              <a:rPr lang="tr-TR" sz="4000"/>
            </a:br>
            <a:br>
              <a:rPr lang="tr-TR" sz="4000"/>
            </a:br>
            <a:r>
              <a:rPr lang="tr-TR" sz="3600"/>
              <a:t>Yayın bilgileri (2021’den itibaren)</a:t>
            </a:r>
            <a:br>
              <a:rPr lang="tr-TR" sz="4000"/>
            </a:br>
            <a:r>
              <a:rPr lang="tr-TR" sz="2000"/>
              <a:t>(alan endeksi-uluslararası hakemli)</a:t>
            </a:r>
            <a:endParaRPr sz="4200"/>
          </a:p>
        </p:txBody>
      </p:sp>
      <p:sp>
        <p:nvSpPr>
          <p:cNvPr id="216" name="Google Shape;216;p11"/>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11</a:t>
            </a:fld>
            <a:endParaRPr/>
          </a:p>
        </p:txBody>
      </p:sp>
      <p:sp>
        <p:nvSpPr>
          <p:cNvPr id="217" name="Google Shape;217;p11"/>
          <p:cNvSpPr txBox="1"/>
          <p:nvPr/>
        </p:nvSpPr>
        <p:spPr>
          <a:xfrm>
            <a:off x="597750" y="2407475"/>
            <a:ext cx="7948500" cy="2909997"/>
          </a:xfrm>
          <a:prstGeom prst="rect">
            <a:avLst/>
          </a:prstGeom>
          <a:noFill/>
          <a:ln>
            <a:noFill/>
          </a:ln>
        </p:spPr>
        <p:txBody>
          <a:bodyPr spcFirstLastPara="1" wrap="square" lIns="91425" tIns="91425" rIns="91425" bIns="91425" anchor="t" anchorCtr="0">
            <a:spAutoFit/>
          </a:bodyPr>
          <a:lstStyle/>
          <a:p>
            <a:pPr marL="444500" lvl="0" indent="-444500" algn="just" rtl="0">
              <a:lnSpc>
                <a:spcPct val="115000"/>
              </a:lnSpc>
              <a:spcBef>
                <a:spcPts val="0"/>
              </a:spcBef>
              <a:spcAft>
                <a:spcPts val="0"/>
              </a:spcAft>
              <a:buNone/>
            </a:pPr>
            <a:r>
              <a:rPr lang="tr-TR" sz="1100" dirty="0" err="1">
                <a:solidFill>
                  <a:srgbClr val="002060"/>
                </a:solidFill>
              </a:rPr>
              <a:t>K</a:t>
            </a:r>
            <a:r>
              <a:rPr lang="tr-TR" dirty="0" err="1">
                <a:solidFill>
                  <a:srgbClr val="002060"/>
                </a:solidFill>
              </a:rPr>
              <a:t>iliç</a:t>
            </a:r>
            <a:r>
              <a:rPr lang="tr-TR" dirty="0">
                <a:solidFill>
                  <a:srgbClr val="002060"/>
                </a:solidFill>
              </a:rPr>
              <a:t>, O., </a:t>
            </a:r>
            <a:r>
              <a:rPr lang="tr-TR" b="1" dirty="0" err="1">
                <a:solidFill>
                  <a:srgbClr val="002060"/>
                </a:solidFill>
              </a:rPr>
              <a:t>Gi̇ray</a:t>
            </a:r>
            <a:r>
              <a:rPr lang="tr-TR" b="1" dirty="0">
                <a:solidFill>
                  <a:srgbClr val="002060"/>
                </a:solidFill>
              </a:rPr>
              <a:t>, F.H., </a:t>
            </a:r>
            <a:r>
              <a:rPr lang="tr-TR" dirty="0">
                <a:solidFill>
                  <a:srgbClr val="002060"/>
                </a:solidFill>
              </a:rPr>
              <a:t>2021. "</a:t>
            </a:r>
            <a:r>
              <a:rPr lang="tr-TR" dirty="0">
                <a:solidFill>
                  <a:srgbClr val="002060"/>
                </a:solidFill>
                <a:uFill>
                  <a:noFill/>
                </a:uFill>
                <a:hlinkClick r:id="rId3">
                  <a:extLst>
                    <a:ext uri="{A12FA001-AC4F-418D-AE19-62706E023703}">
                      <ahyp:hlinkClr xmlns:ahyp="http://schemas.microsoft.com/office/drawing/2018/hyperlinkcolor" val="tx"/>
                    </a:ext>
                  </a:extLst>
                </a:hlinkClick>
              </a:rPr>
              <a:t> </a:t>
            </a:r>
            <a:r>
              <a:rPr lang="tr-TR" u="sng" dirty="0">
                <a:solidFill>
                  <a:srgbClr val="002060"/>
                </a:solidFill>
                <a:hlinkClick r:id="rId3">
                  <a:extLst>
                    <a:ext uri="{A12FA001-AC4F-418D-AE19-62706E023703}">
                      <ahyp:hlinkClr xmlns:ahyp="http://schemas.microsoft.com/office/drawing/2018/hyperlinkcolor" val="tx"/>
                    </a:ext>
                  </a:extLst>
                </a:hlinkClick>
              </a:rPr>
              <a:t>Turkey’s Competitive Power in the International Wheat Market</a:t>
            </a:r>
            <a:r>
              <a:rPr lang="tr-TR" dirty="0">
                <a:solidFill>
                  <a:srgbClr val="002060"/>
                </a:solidFill>
              </a:rPr>
              <a:t>", </a:t>
            </a:r>
            <a:r>
              <a:rPr lang="tr-TR" dirty="0" err="1">
                <a:solidFill>
                  <a:srgbClr val="002060"/>
                </a:solidFill>
              </a:rPr>
              <a:t>Eurasian</a:t>
            </a:r>
            <a:r>
              <a:rPr lang="tr-TR" dirty="0">
                <a:solidFill>
                  <a:srgbClr val="002060"/>
                </a:solidFill>
              </a:rPr>
              <a:t> </a:t>
            </a:r>
            <a:r>
              <a:rPr lang="tr-TR" dirty="0" err="1">
                <a:solidFill>
                  <a:srgbClr val="002060"/>
                </a:solidFill>
              </a:rPr>
              <a:t>Journal</a:t>
            </a:r>
            <a:r>
              <a:rPr lang="tr-TR" dirty="0">
                <a:solidFill>
                  <a:srgbClr val="002060"/>
                </a:solidFill>
              </a:rPr>
              <a:t> of </a:t>
            </a:r>
            <a:r>
              <a:rPr lang="tr-TR" dirty="0" err="1">
                <a:solidFill>
                  <a:srgbClr val="002060"/>
                </a:solidFill>
              </a:rPr>
              <a:t>Agricultural</a:t>
            </a:r>
            <a:r>
              <a:rPr lang="tr-TR" dirty="0">
                <a:solidFill>
                  <a:srgbClr val="002060"/>
                </a:solidFill>
              </a:rPr>
              <a:t> </a:t>
            </a:r>
            <a:r>
              <a:rPr lang="tr-TR" dirty="0" err="1">
                <a:solidFill>
                  <a:srgbClr val="002060"/>
                </a:solidFill>
              </a:rPr>
              <a:t>Economics</a:t>
            </a:r>
            <a:r>
              <a:rPr lang="tr-TR" dirty="0">
                <a:solidFill>
                  <a:srgbClr val="002060"/>
                </a:solidFill>
              </a:rPr>
              <a:t> (EJAE),  Vol.1/1, </a:t>
            </a:r>
            <a:r>
              <a:rPr lang="tr-TR" dirty="0" err="1">
                <a:solidFill>
                  <a:srgbClr val="002060"/>
                </a:solidFill>
              </a:rPr>
              <a:t>pp</a:t>
            </a:r>
            <a:r>
              <a:rPr lang="tr-TR" dirty="0">
                <a:solidFill>
                  <a:srgbClr val="002060"/>
                </a:solidFill>
              </a:rPr>
              <a:t>. 52-64.</a:t>
            </a:r>
            <a:endParaRPr dirty="0">
              <a:solidFill>
                <a:srgbClr val="002060"/>
              </a:solidFill>
            </a:endParaRPr>
          </a:p>
          <a:p>
            <a:pPr marL="444500" lvl="0" indent="-444500" algn="just" rtl="0">
              <a:lnSpc>
                <a:spcPct val="115000"/>
              </a:lnSpc>
              <a:spcBef>
                <a:spcPts val="0"/>
              </a:spcBef>
              <a:spcAft>
                <a:spcPts val="0"/>
              </a:spcAft>
              <a:buNone/>
            </a:pPr>
            <a:endParaRPr dirty="0">
              <a:solidFill>
                <a:srgbClr val="002060"/>
              </a:solidFill>
            </a:endParaRPr>
          </a:p>
          <a:p>
            <a:pPr marL="444500" lvl="0" indent="-444500" algn="just" rtl="0">
              <a:lnSpc>
                <a:spcPct val="115000"/>
              </a:lnSpc>
              <a:spcBef>
                <a:spcPts val="0"/>
              </a:spcBef>
              <a:spcAft>
                <a:spcPts val="0"/>
              </a:spcAft>
              <a:buNone/>
            </a:pPr>
            <a:r>
              <a:rPr lang="tr-TR" b="1" dirty="0">
                <a:solidFill>
                  <a:srgbClr val="002060"/>
                </a:solidFill>
              </a:rPr>
              <a:t>Lami, O., Giray, F.H., J. </a:t>
            </a:r>
            <a:r>
              <a:rPr lang="tr-TR" b="1" dirty="0" err="1">
                <a:solidFill>
                  <a:srgbClr val="002060"/>
                </a:solidFill>
              </a:rPr>
              <a:t>Mesías</a:t>
            </a:r>
            <a:r>
              <a:rPr lang="tr-TR" b="1" dirty="0">
                <a:solidFill>
                  <a:srgbClr val="002060"/>
                </a:solidFill>
              </a:rPr>
              <a:t> F., </a:t>
            </a:r>
            <a:r>
              <a:rPr lang="tr-TR" b="1" dirty="0" err="1">
                <a:solidFill>
                  <a:srgbClr val="002060"/>
                </a:solidFill>
              </a:rPr>
              <a:t>Martínez-Carrasco</a:t>
            </a:r>
            <a:r>
              <a:rPr lang="tr-TR" b="1" dirty="0">
                <a:solidFill>
                  <a:srgbClr val="002060"/>
                </a:solidFill>
              </a:rPr>
              <a:t> F</a:t>
            </a:r>
            <a:r>
              <a:rPr lang="tr-TR" dirty="0">
                <a:solidFill>
                  <a:srgbClr val="002060"/>
                </a:solidFill>
              </a:rPr>
              <a:t>., 2022. Spanish </a:t>
            </a:r>
            <a:r>
              <a:rPr lang="tr-TR" dirty="0" err="1">
                <a:solidFill>
                  <a:srgbClr val="002060"/>
                </a:solidFill>
              </a:rPr>
              <a:t>Consumers</a:t>
            </a:r>
            <a:r>
              <a:rPr lang="tr-TR" dirty="0">
                <a:solidFill>
                  <a:srgbClr val="002060"/>
                </a:solidFill>
              </a:rPr>
              <a:t>' </a:t>
            </a:r>
            <a:r>
              <a:rPr lang="tr-TR" dirty="0" err="1">
                <a:solidFill>
                  <a:srgbClr val="002060"/>
                </a:solidFill>
              </a:rPr>
              <a:t>Commitment</a:t>
            </a:r>
            <a:r>
              <a:rPr lang="tr-TR" dirty="0">
                <a:solidFill>
                  <a:srgbClr val="002060"/>
                </a:solidFill>
              </a:rPr>
              <a:t> </a:t>
            </a:r>
            <a:r>
              <a:rPr lang="tr-TR" dirty="0" err="1">
                <a:solidFill>
                  <a:srgbClr val="002060"/>
                </a:solidFill>
              </a:rPr>
              <a:t>Towards</a:t>
            </a:r>
            <a:r>
              <a:rPr lang="tr-TR" dirty="0">
                <a:solidFill>
                  <a:srgbClr val="002060"/>
                </a:solidFill>
              </a:rPr>
              <a:t> </a:t>
            </a:r>
            <a:r>
              <a:rPr lang="tr-TR" dirty="0" err="1">
                <a:solidFill>
                  <a:srgbClr val="002060"/>
                </a:solidFill>
              </a:rPr>
              <a:t>Sustainable</a:t>
            </a:r>
            <a:r>
              <a:rPr lang="tr-TR" dirty="0">
                <a:solidFill>
                  <a:srgbClr val="002060"/>
                </a:solidFill>
              </a:rPr>
              <a:t> </a:t>
            </a:r>
            <a:r>
              <a:rPr lang="tr-TR" dirty="0" err="1">
                <a:solidFill>
                  <a:srgbClr val="002060"/>
                </a:solidFill>
              </a:rPr>
              <a:t>Food</a:t>
            </a:r>
            <a:r>
              <a:rPr lang="tr-TR" dirty="0">
                <a:solidFill>
                  <a:srgbClr val="002060"/>
                </a:solidFill>
              </a:rPr>
              <a:t> </a:t>
            </a:r>
            <a:r>
              <a:rPr lang="tr-TR" dirty="0" err="1">
                <a:solidFill>
                  <a:srgbClr val="002060"/>
                </a:solidFill>
              </a:rPr>
              <a:t>Consumption</a:t>
            </a:r>
            <a:r>
              <a:rPr lang="tr-TR" dirty="0">
                <a:solidFill>
                  <a:srgbClr val="002060"/>
                </a:solidFill>
              </a:rPr>
              <a:t>, </a:t>
            </a:r>
            <a:r>
              <a:rPr lang="tr-TR" dirty="0" err="1">
                <a:solidFill>
                  <a:srgbClr val="002060"/>
                </a:solidFill>
              </a:rPr>
              <a:t>Eurasian</a:t>
            </a:r>
            <a:r>
              <a:rPr lang="tr-TR" dirty="0">
                <a:solidFill>
                  <a:srgbClr val="002060"/>
                </a:solidFill>
              </a:rPr>
              <a:t> </a:t>
            </a:r>
            <a:r>
              <a:rPr lang="tr-TR" dirty="0" err="1">
                <a:solidFill>
                  <a:srgbClr val="002060"/>
                </a:solidFill>
              </a:rPr>
              <a:t>Journal</a:t>
            </a:r>
            <a:r>
              <a:rPr lang="tr-TR" dirty="0">
                <a:solidFill>
                  <a:srgbClr val="002060"/>
                </a:solidFill>
              </a:rPr>
              <a:t> of </a:t>
            </a:r>
            <a:r>
              <a:rPr lang="tr-TR" dirty="0" err="1">
                <a:solidFill>
                  <a:srgbClr val="002060"/>
                </a:solidFill>
              </a:rPr>
              <a:t>Agricultural</a:t>
            </a:r>
            <a:r>
              <a:rPr lang="tr-TR" dirty="0">
                <a:solidFill>
                  <a:srgbClr val="002060"/>
                </a:solidFill>
              </a:rPr>
              <a:t> </a:t>
            </a:r>
            <a:r>
              <a:rPr lang="tr-TR" dirty="0" err="1">
                <a:solidFill>
                  <a:srgbClr val="002060"/>
                </a:solidFill>
              </a:rPr>
              <a:t>Economics</a:t>
            </a:r>
            <a:r>
              <a:rPr lang="tr-TR" dirty="0">
                <a:solidFill>
                  <a:srgbClr val="002060"/>
                </a:solidFill>
              </a:rPr>
              <a:t> (EJAE), </a:t>
            </a:r>
            <a:r>
              <a:rPr lang="tr-TR" dirty="0" err="1">
                <a:solidFill>
                  <a:srgbClr val="002060"/>
                </a:solidFill>
              </a:rPr>
              <a:t>Vol</a:t>
            </a:r>
            <a:r>
              <a:rPr lang="tr-TR" dirty="0">
                <a:solidFill>
                  <a:srgbClr val="002060"/>
                </a:solidFill>
              </a:rPr>
              <a:t>. 2 No. 2 (2022), pp.53-71.</a:t>
            </a:r>
            <a:r>
              <a:rPr lang="tr-TR" dirty="0">
                <a:solidFill>
                  <a:srgbClr val="002060"/>
                </a:solidFill>
                <a:uFill>
                  <a:noFill/>
                </a:uFill>
                <a:hlinkClick r:id="rId4">
                  <a:extLst>
                    <a:ext uri="{A12FA001-AC4F-418D-AE19-62706E023703}">
                      <ahyp:hlinkClr xmlns:ahyp="http://schemas.microsoft.com/office/drawing/2018/hyperlinkcolor" val="tx"/>
                    </a:ext>
                  </a:extLst>
                </a:hlinkClick>
              </a:rPr>
              <a:t> </a:t>
            </a:r>
            <a:r>
              <a:rPr lang="tr-TR" u="sng" dirty="0">
                <a:solidFill>
                  <a:srgbClr val="002060"/>
                </a:solidFill>
                <a:hlinkClick r:id="rId4">
                  <a:extLst>
                    <a:ext uri="{A12FA001-AC4F-418D-AE19-62706E023703}">
                      <ahyp:hlinkClr xmlns:ahyp="http://schemas.microsoft.com/office/drawing/2018/hyperlinkcolor" val="tx"/>
                    </a:ext>
                  </a:extLst>
                </a:hlinkClick>
              </a:rPr>
              <a:t>http://jeae.org/index.php/JEAE/article/view/39/22</a:t>
            </a:r>
            <a:r>
              <a:rPr lang="tr-TR" dirty="0">
                <a:solidFill>
                  <a:srgbClr val="002060"/>
                </a:solidFill>
              </a:rPr>
              <a:t>.</a:t>
            </a:r>
            <a:endParaRPr dirty="0">
              <a:solidFill>
                <a:srgbClr val="002060"/>
              </a:solidFill>
            </a:endParaRPr>
          </a:p>
          <a:p>
            <a:pPr marL="444500" lvl="0" indent="-444500" algn="just" rtl="0">
              <a:lnSpc>
                <a:spcPct val="115000"/>
              </a:lnSpc>
              <a:spcBef>
                <a:spcPts val="0"/>
              </a:spcBef>
              <a:spcAft>
                <a:spcPts val="0"/>
              </a:spcAft>
              <a:buNone/>
            </a:pPr>
            <a:endParaRPr dirty="0">
              <a:solidFill>
                <a:srgbClr val="002060"/>
              </a:solidFill>
            </a:endParaRPr>
          </a:p>
          <a:p>
            <a:pPr marL="444500" lvl="0" indent="-444500" algn="just" rtl="0">
              <a:lnSpc>
                <a:spcPct val="115000"/>
              </a:lnSpc>
              <a:spcBef>
                <a:spcPts val="0"/>
              </a:spcBef>
              <a:spcAft>
                <a:spcPts val="0"/>
              </a:spcAft>
              <a:buNone/>
            </a:pPr>
            <a:r>
              <a:rPr lang="tr-TR" dirty="0" err="1">
                <a:solidFill>
                  <a:srgbClr val="002060"/>
                </a:solidFill>
              </a:rPr>
              <a:t>Mohamed</a:t>
            </a:r>
            <a:r>
              <a:rPr lang="tr-TR" dirty="0">
                <a:solidFill>
                  <a:srgbClr val="002060"/>
                </a:solidFill>
              </a:rPr>
              <a:t>, D. S., </a:t>
            </a:r>
            <a:r>
              <a:rPr lang="tr-TR" b="1" dirty="0" err="1">
                <a:solidFill>
                  <a:srgbClr val="002060"/>
                </a:solidFill>
              </a:rPr>
              <a:t>Gi̇ray</a:t>
            </a:r>
            <a:r>
              <a:rPr lang="tr-TR" b="1" dirty="0">
                <a:solidFill>
                  <a:srgbClr val="002060"/>
                </a:solidFill>
              </a:rPr>
              <a:t>, F.H., </a:t>
            </a:r>
            <a:r>
              <a:rPr lang="tr-TR" dirty="0">
                <a:solidFill>
                  <a:srgbClr val="002060"/>
                </a:solidFill>
              </a:rPr>
              <a:t>2021. "</a:t>
            </a:r>
            <a:r>
              <a:rPr lang="tr-TR" dirty="0">
                <a:solidFill>
                  <a:srgbClr val="002060"/>
                </a:solidFill>
                <a:uFill>
                  <a:noFill/>
                </a:uFill>
                <a:hlinkClick r:id="rId5">
                  <a:extLst>
                    <a:ext uri="{A12FA001-AC4F-418D-AE19-62706E023703}">
                      <ahyp:hlinkClr xmlns:ahyp="http://schemas.microsoft.com/office/drawing/2018/hyperlinkcolor" val="tx"/>
                    </a:ext>
                  </a:extLst>
                </a:hlinkClick>
              </a:rPr>
              <a:t> </a:t>
            </a:r>
            <a:r>
              <a:rPr lang="tr-TR" u="sng" dirty="0">
                <a:solidFill>
                  <a:srgbClr val="002060"/>
                </a:solidFill>
                <a:hlinkClick r:id="rId5">
                  <a:extLst>
                    <a:ext uri="{A12FA001-AC4F-418D-AE19-62706E023703}">
                      <ahyp:hlinkClr xmlns:ahyp="http://schemas.microsoft.com/office/drawing/2018/hyperlinkcolor" val="tx"/>
                    </a:ext>
                  </a:extLst>
                </a:hlinkClick>
              </a:rPr>
              <a:t>Kaynak Kullanım Verimliliği İçin Entegre Bir Yaklaşım: Su-Enerji-Gıda Bağlantısı (NEXUS)</a:t>
            </a:r>
            <a:r>
              <a:rPr lang="tr-TR" dirty="0">
                <a:solidFill>
                  <a:srgbClr val="002060"/>
                </a:solidFill>
              </a:rPr>
              <a:t>", </a:t>
            </a:r>
            <a:r>
              <a:rPr lang="tr-TR" dirty="0" err="1">
                <a:solidFill>
                  <a:srgbClr val="002060"/>
                </a:solidFill>
              </a:rPr>
              <a:t>Eurasian</a:t>
            </a:r>
            <a:r>
              <a:rPr lang="tr-TR" dirty="0">
                <a:solidFill>
                  <a:srgbClr val="002060"/>
                </a:solidFill>
              </a:rPr>
              <a:t> </a:t>
            </a:r>
            <a:r>
              <a:rPr lang="tr-TR" dirty="0" err="1">
                <a:solidFill>
                  <a:srgbClr val="002060"/>
                </a:solidFill>
              </a:rPr>
              <a:t>Journal</a:t>
            </a:r>
            <a:r>
              <a:rPr lang="tr-TR" dirty="0">
                <a:solidFill>
                  <a:srgbClr val="002060"/>
                </a:solidFill>
              </a:rPr>
              <a:t> of </a:t>
            </a:r>
            <a:r>
              <a:rPr lang="tr-TR" dirty="0" err="1">
                <a:solidFill>
                  <a:srgbClr val="002060"/>
                </a:solidFill>
              </a:rPr>
              <a:t>Agricultural</a:t>
            </a:r>
            <a:r>
              <a:rPr lang="tr-TR" dirty="0">
                <a:solidFill>
                  <a:srgbClr val="002060"/>
                </a:solidFill>
              </a:rPr>
              <a:t> </a:t>
            </a:r>
            <a:r>
              <a:rPr lang="tr-TR" dirty="0" err="1">
                <a:solidFill>
                  <a:srgbClr val="002060"/>
                </a:solidFill>
              </a:rPr>
              <a:t>Economics</a:t>
            </a:r>
            <a:r>
              <a:rPr lang="tr-TR" dirty="0">
                <a:solidFill>
                  <a:srgbClr val="002060"/>
                </a:solidFill>
              </a:rPr>
              <a:t> (EJAE), vol.1/2, pp.66-82.</a:t>
            </a:r>
            <a:endParaRPr dirty="0">
              <a:solidFill>
                <a:srgbClr val="002060"/>
              </a:solidFill>
            </a:endParaRPr>
          </a:p>
        </p:txBody>
      </p:sp>
      <p:sp>
        <p:nvSpPr>
          <p:cNvPr id="218" name="Google Shape;218;p11"/>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520850" y="238725"/>
            <a:ext cx="8203500" cy="108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tr-TR" sz="4000"/>
            </a:br>
            <a:endParaRPr/>
          </a:p>
          <a:p>
            <a:pPr marL="0" lvl="0" indent="0" algn="l" rtl="0">
              <a:lnSpc>
                <a:spcPct val="100000"/>
              </a:lnSpc>
              <a:spcBef>
                <a:spcPts val="0"/>
              </a:spcBef>
              <a:spcAft>
                <a:spcPts val="0"/>
              </a:spcAft>
              <a:buSzPts val="1400"/>
              <a:buNone/>
            </a:pPr>
            <a:r>
              <a:rPr lang="tr-TR" sz="3600"/>
              <a:t>Yayın bilgileri (2021’den itibaren) </a:t>
            </a:r>
            <a:r>
              <a:rPr lang="tr-TR" sz="2000"/>
              <a:t>(kongre)</a:t>
            </a:r>
            <a:endParaRPr sz="2000"/>
          </a:p>
        </p:txBody>
      </p:sp>
      <p:sp>
        <p:nvSpPr>
          <p:cNvPr id="224" name="Google Shape;224;p12"/>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12</a:t>
            </a:fld>
            <a:endParaRPr/>
          </a:p>
        </p:txBody>
      </p:sp>
      <p:sp>
        <p:nvSpPr>
          <p:cNvPr id="225" name="Google Shape;225;p12"/>
          <p:cNvSpPr txBox="1"/>
          <p:nvPr/>
        </p:nvSpPr>
        <p:spPr>
          <a:xfrm>
            <a:off x="304800" y="2365575"/>
            <a:ext cx="8534400" cy="2662237"/>
          </a:xfrm>
          <a:prstGeom prst="rect">
            <a:avLst/>
          </a:prstGeom>
          <a:noFill/>
          <a:ln>
            <a:noFill/>
          </a:ln>
        </p:spPr>
        <p:txBody>
          <a:bodyPr spcFirstLastPara="1" wrap="square" lIns="91425" tIns="91425" rIns="91425" bIns="91425" anchor="t" anchorCtr="0">
            <a:spAutoFit/>
          </a:bodyPr>
          <a:lstStyle/>
          <a:p>
            <a:pPr marL="444500" lvl="0" indent="-444500" algn="just" rtl="0">
              <a:lnSpc>
                <a:spcPct val="115000"/>
              </a:lnSpc>
              <a:spcBef>
                <a:spcPts val="0"/>
              </a:spcBef>
              <a:spcAft>
                <a:spcPts val="0"/>
              </a:spcAft>
              <a:buNone/>
            </a:pPr>
            <a:r>
              <a:rPr lang="tr-TR" b="1" dirty="0">
                <a:solidFill>
                  <a:srgbClr val="002060"/>
                </a:solidFill>
              </a:rPr>
              <a:t>GİRAY, F. H., ABDOU GAFAROU, A. B., ÖZÇİÇEK DÖLEKOĞLU, C., MAESTRE-MATOS M., </a:t>
            </a:r>
            <a:r>
              <a:rPr lang="tr-TR" dirty="0">
                <a:solidFill>
                  <a:srgbClr val="002060"/>
                </a:solidFill>
              </a:rPr>
              <a:t>LİZCANO-PRADA J., </a:t>
            </a:r>
            <a:r>
              <a:rPr lang="tr-TR" b="1" dirty="0">
                <a:solidFill>
                  <a:srgbClr val="002060"/>
                </a:solidFill>
              </a:rPr>
              <a:t>MARTİ́NEZ-CARRASCO F., J. MESİ́AS F</a:t>
            </a:r>
            <a:r>
              <a:rPr lang="tr-TR" dirty="0">
                <a:solidFill>
                  <a:srgbClr val="002060"/>
                </a:solidFill>
              </a:rPr>
              <a:t>.,", 2021. A Trans-</a:t>
            </a:r>
            <a:r>
              <a:rPr lang="tr-TR" dirty="0" err="1">
                <a:solidFill>
                  <a:srgbClr val="002060"/>
                </a:solidFill>
              </a:rPr>
              <a:t>Cultural</a:t>
            </a:r>
            <a:r>
              <a:rPr lang="tr-TR" dirty="0">
                <a:solidFill>
                  <a:srgbClr val="002060"/>
                </a:solidFill>
              </a:rPr>
              <a:t> </a:t>
            </a:r>
            <a:r>
              <a:rPr lang="tr-TR" dirty="0" err="1">
                <a:solidFill>
                  <a:srgbClr val="002060"/>
                </a:solidFill>
              </a:rPr>
              <a:t>Study</a:t>
            </a:r>
            <a:r>
              <a:rPr lang="tr-TR" dirty="0">
                <a:solidFill>
                  <a:srgbClr val="002060"/>
                </a:solidFill>
              </a:rPr>
              <a:t> </a:t>
            </a:r>
            <a:r>
              <a:rPr lang="tr-TR" dirty="0" err="1">
                <a:solidFill>
                  <a:srgbClr val="002060"/>
                </a:solidFill>
              </a:rPr>
              <a:t>about</a:t>
            </a:r>
            <a:r>
              <a:rPr lang="tr-TR" dirty="0">
                <a:solidFill>
                  <a:srgbClr val="002060"/>
                </a:solidFill>
              </a:rPr>
              <a:t> </a:t>
            </a:r>
            <a:r>
              <a:rPr lang="tr-TR" dirty="0" err="1">
                <a:solidFill>
                  <a:srgbClr val="002060"/>
                </a:solidFill>
              </a:rPr>
              <a:t>Sustainability</a:t>
            </a:r>
            <a:r>
              <a:rPr lang="tr-TR" dirty="0">
                <a:solidFill>
                  <a:srgbClr val="002060"/>
                </a:solidFill>
              </a:rPr>
              <a:t> </a:t>
            </a:r>
            <a:r>
              <a:rPr lang="tr-TR" dirty="0" err="1">
                <a:solidFill>
                  <a:srgbClr val="002060"/>
                </a:solidFill>
              </a:rPr>
              <a:t>and</a:t>
            </a:r>
            <a:r>
              <a:rPr lang="tr-TR" dirty="0">
                <a:solidFill>
                  <a:srgbClr val="002060"/>
                </a:solidFill>
              </a:rPr>
              <a:t> </a:t>
            </a:r>
            <a:r>
              <a:rPr lang="tr-TR" dirty="0" err="1">
                <a:solidFill>
                  <a:srgbClr val="002060"/>
                </a:solidFill>
              </a:rPr>
              <a:t>Sustainable</a:t>
            </a:r>
            <a:r>
              <a:rPr lang="tr-TR" dirty="0">
                <a:solidFill>
                  <a:srgbClr val="002060"/>
                </a:solidFill>
              </a:rPr>
              <a:t> </a:t>
            </a:r>
            <a:r>
              <a:rPr lang="tr-TR" dirty="0" err="1">
                <a:solidFill>
                  <a:srgbClr val="002060"/>
                </a:solidFill>
              </a:rPr>
              <a:t>Food</a:t>
            </a:r>
            <a:r>
              <a:rPr lang="tr-TR" dirty="0">
                <a:solidFill>
                  <a:srgbClr val="002060"/>
                </a:solidFill>
              </a:rPr>
              <a:t>", XIII. </a:t>
            </a:r>
            <a:r>
              <a:rPr lang="tr-TR" dirty="0" err="1">
                <a:solidFill>
                  <a:srgbClr val="002060"/>
                </a:solidFill>
              </a:rPr>
              <a:t>Congreso</a:t>
            </a:r>
            <a:r>
              <a:rPr lang="tr-TR" dirty="0">
                <a:solidFill>
                  <a:srgbClr val="002060"/>
                </a:solidFill>
              </a:rPr>
              <a:t> de </a:t>
            </a:r>
            <a:r>
              <a:rPr lang="tr-TR" dirty="0" err="1">
                <a:solidFill>
                  <a:srgbClr val="002060"/>
                </a:solidFill>
              </a:rPr>
              <a:t>Economı́a</a:t>
            </a:r>
            <a:r>
              <a:rPr lang="tr-TR" dirty="0">
                <a:solidFill>
                  <a:srgbClr val="002060"/>
                </a:solidFill>
              </a:rPr>
              <a:t> </a:t>
            </a:r>
            <a:r>
              <a:rPr lang="tr-TR" dirty="0" err="1">
                <a:solidFill>
                  <a:srgbClr val="002060"/>
                </a:solidFill>
              </a:rPr>
              <a:t>Agroalimentaria</a:t>
            </a:r>
            <a:r>
              <a:rPr lang="tr-TR" dirty="0">
                <a:solidFill>
                  <a:srgbClr val="002060"/>
                </a:solidFill>
              </a:rPr>
              <a:t>, 2021, </a:t>
            </a:r>
            <a:r>
              <a:rPr lang="tr-TR" dirty="0" err="1">
                <a:solidFill>
                  <a:srgbClr val="002060"/>
                </a:solidFill>
              </a:rPr>
              <a:t>Cartagena</a:t>
            </a:r>
            <a:r>
              <a:rPr lang="tr-TR" dirty="0">
                <a:solidFill>
                  <a:srgbClr val="002060"/>
                </a:solidFill>
              </a:rPr>
              <a:t>, </a:t>
            </a:r>
            <a:r>
              <a:rPr lang="tr-TR" dirty="0" err="1">
                <a:solidFill>
                  <a:srgbClr val="002060"/>
                </a:solidFill>
              </a:rPr>
              <a:t>Spain</a:t>
            </a:r>
            <a:r>
              <a:rPr lang="tr-TR" dirty="0">
                <a:solidFill>
                  <a:srgbClr val="002060"/>
                </a:solidFill>
              </a:rPr>
              <a:t>.</a:t>
            </a:r>
            <a:r>
              <a:rPr lang="tr-TR" dirty="0">
                <a:solidFill>
                  <a:srgbClr val="002060"/>
                </a:solidFill>
                <a:uFill>
                  <a:noFill/>
                </a:uFill>
                <a:hlinkClick r:id="rId3">
                  <a:extLst>
                    <a:ext uri="{A12FA001-AC4F-418D-AE19-62706E023703}">
                      <ahyp:hlinkClr xmlns:ahyp="http://schemas.microsoft.com/office/drawing/2018/hyperlinkcolor" val="tx"/>
                    </a:ext>
                  </a:extLst>
                </a:hlinkClick>
              </a:rPr>
              <a:t> </a:t>
            </a:r>
            <a:r>
              <a:rPr lang="tr-TR" u="sng" dirty="0">
                <a:solidFill>
                  <a:srgbClr val="002060"/>
                </a:solidFill>
                <a:hlinkClick r:id="rId3">
                  <a:extLst>
                    <a:ext uri="{A12FA001-AC4F-418D-AE19-62706E023703}">
                      <ahyp:hlinkClr xmlns:ahyp="http://schemas.microsoft.com/office/drawing/2018/hyperlinkcolor" val="tx"/>
                    </a:ext>
                  </a:extLst>
                </a:hlinkClick>
              </a:rPr>
              <a:t>https://repositorio.upct.es/bitstream/handle/10317/10620/138-tsa.pdf?sequence=1&amp;isAllowed=y</a:t>
            </a:r>
            <a:endParaRPr u="sng" dirty="0">
              <a:solidFill>
                <a:srgbClr val="002060"/>
              </a:solidFill>
            </a:endParaRPr>
          </a:p>
          <a:p>
            <a:pPr marL="444500" lvl="0" indent="-444500" algn="just" rtl="0">
              <a:lnSpc>
                <a:spcPct val="115000"/>
              </a:lnSpc>
              <a:spcBef>
                <a:spcPts val="0"/>
              </a:spcBef>
              <a:spcAft>
                <a:spcPts val="0"/>
              </a:spcAft>
              <a:buNone/>
            </a:pPr>
            <a:endParaRPr u="sng" dirty="0">
              <a:solidFill>
                <a:srgbClr val="002060"/>
              </a:solidFill>
            </a:endParaRPr>
          </a:p>
          <a:p>
            <a:pPr marL="444500" lvl="0" indent="-444500" algn="just" rtl="0">
              <a:lnSpc>
                <a:spcPct val="115000"/>
              </a:lnSpc>
              <a:spcBef>
                <a:spcPts val="0"/>
              </a:spcBef>
              <a:spcAft>
                <a:spcPts val="0"/>
              </a:spcAft>
              <a:buNone/>
            </a:pPr>
            <a:r>
              <a:rPr lang="tr-TR" b="1" dirty="0">
                <a:solidFill>
                  <a:srgbClr val="002060"/>
                </a:solidFill>
              </a:rPr>
              <a:t>J. MESİ́AS F., GİRAY, F. H., MARTİ́NEZ-CARRASCO F., </a:t>
            </a:r>
            <a:r>
              <a:rPr lang="tr-TR" dirty="0">
                <a:solidFill>
                  <a:srgbClr val="002060"/>
                </a:solidFill>
              </a:rPr>
              <a:t>2021. “</a:t>
            </a:r>
            <a:r>
              <a:rPr lang="tr-TR" dirty="0" err="1">
                <a:solidFill>
                  <a:srgbClr val="002060"/>
                </a:solidFill>
              </a:rPr>
              <a:t>Estudio</a:t>
            </a:r>
            <a:r>
              <a:rPr lang="tr-TR" dirty="0">
                <a:solidFill>
                  <a:srgbClr val="002060"/>
                </a:solidFill>
              </a:rPr>
              <a:t> del </a:t>
            </a:r>
            <a:r>
              <a:rPr lang="tr-TR" dirty="0" err="1">
                <a:solidFill>
                  <a:srgbClr val="002060"/>
                </a:solidFill>
              </a:rPr>
              <a:t>Compromiso</a:t>
            </a:r>
            <a:r>
              <a:rPr lang="tr-TR" dirty="0">
                <a:solidFill>
                  <a:srgbClr val="002060"/>
                </a:solidFill>
              </a:rPr>
              <a:t> de </a:t>
            </a:r>
            <a:r>
              <a:rPr lang="tr-TR" dirty="0" err="1">
                <a:solidFill>
                  <a:srgbClr val="002060"/>
                </a:solidFill>
              </a:rPr>
              <a:t>los</a:t>
            </a:r>
            <a:r>
              <a:rPr lang="tr-TR" dirty="0">
                <a:solidFill>
                  <a:srgbClr val="002060"/>
                </a:solidFill>
              </a:rPr>
              <a:t> </a:t>
            </a:r>
            <a:r>
              <a:rPr lang="tr-TR" dirty="0" err="1">
                <a:solidFill>
                  <a:srgbClr val="002060"/>
                </a:solidFill>
              </a:rPr>
              <a:t>Ciudadanos</a:t>
            </a:r>
            <a:r>
              <a:rPr lang="tr-TR" dirty="0">
                <a:solidFill>
                  <a:srgbClr val="002060"/>
                </a:solidFill>
              </a:rPr>
              <a:t> </a:t>
            </a:r>
            <a:r>
              <a:rPr lang="tr-TR" dirty="0" err="1">
                <a:solidFill>
                  <a:srgbClr val="002060"/>
                </a:solidFill>
              </a:rPr>
              <a:t>con</a:t>
            </a:r>
            <a:r>
              <a:rPr lang="tr-TR" dirty="0">
                <a:solidFill>
                  <a:srgbClr val="002060"/>
                </a:solidFill>
              </a:rPr>
              <a:t> la </a:t>
            </a:r>
            <a:r>
              <a:rPr lang="tr-TR" dirty="0" err="1">
                <a:solidFill>
                  <a:srgbClr val="002060"/>
                </a:solidFill>
              </a:rPr>
              <a:t>Sostenibilidad</a:t>
            </a:r>
            <a:r>
              <a:rPr lang="tr-TR" dirty="0">
                <a:solidFill>
                  <a:srgbClr val="002060"/>
                </a:solidFill>
              </a:rPr>
              <a:t> y sus </a:t>
            </a:r>
            <a:r>
              <a:rPr lang="tr-TR" dirty="0" err="1">
                <a:solidFill>
                  <a:srgbClr val="002060"/>
                </a:solidFill>
              </a:rPr>
              <a:t>Hábitos</a:t>
            </a:r>
            <a:r>
              <a:rPr lang="tr-TR" dirty="0">
                <a:solidFill>
                  <a:srgbClr val="002060"/>
                </a:solidFill>
              </a:rPr>
              <a:t> de </a:t>
            </a:r>
            <a:r>
              <a:rPr lang="tr-TR" dirty="0" err="1">
                <a:solidFill>
                  <a:srgbClr val="002060"/>
                </a:solidFill>
              </a:rPr>
              <a:t>Consumo</a:t>
            </a:r>
            <a:r>
              <a:rPr lang="tr-TR" dirty="0">
                <a:solidFill>
                  <a:srgbClr val="002060"/>
                </a:solidFill>
              </a:rPr>
              <a:t> de </a:t>
            </a:r>
            <a:r>
              <a:rPr lang="tr-TR" dirty="0" err="1">
                <a:solidFill>
                  <a:srgbClr val="002060"/>
                </a:solidFill>
              </a:rPr>
              <a:t>Alimentos</a:t>
            </a:r>
            <a:r>
              <a:rPr lang="tr-TR" dirty="0">
                <a:solidFill>
                  <a:srgbClr val="002060"/>
                </a:solidFill>
              </a:rPr>
              <a:t>”, XIII. </a:t>
            </a:r>
            <a:r>
              <a:rPr lang="tr-TR" dirty="0" err="1">
                <a:solidFill>
                  <a:srgbClr val="002060"/>
                </a:solidFill>
              </a:rPr>
              <a:t>Congreso</a:t>
            </a:r>
            <a:r>
              <a:rPr lang="tr-TR" dirty="0">
                <a:solidFill>
                  <a:srgbClr val="002060"/>
                </a:solidFill>
              </a:rPr>
              <a:t> de </a:t>
            </a:r>
            <a:r>
              <a:rPr lang="tr-TR" dirty="0" err="1">
                <a:solidFill>
                  <a:srgbClr val="002060"/>
                </a:solidFill>
              </a:rPr>
              <a:t>Economı́a</a:t>
            </a:r>
            <a:r>
              <a:rPr lang="tr-TR" dirty="0">
                <a:solidFill>
                  <a:srgbClr val="002060"/>
                </a:solidFill>
              </a:rPr>
              <a:t> </a:t>
            </a:r>
            <a:r>
              <a:rPr lang="tr-TR" dirty="0" err="1">
                <a:solidFill>
                  <a:srgbClr val="002060"/>
                </a:solidFill>
              </a:rPr>
              <a:t>Agroalimentaria</a:t>
            </a:r>
            <a:r>
              <a:rPr lang="tr-TR" dirty="0">
                <a:solidFill>
                  <a:srgbClr val="002060"/>
                </a:solidFill>
              </a:rPr>
              <a:t>, 2021, </a:t>
            </a:r>
            <a:r>
              <a:rPr lang="tr-TR" dirty="0" err="1">
                <a:solidFill>
                  <a:srgbClr val="002060"/>
                </a:solidFill>
              </a:rPr>
              <a:t>Cartagena</a:t>
            </a:r>
            <a:r>
              <a:rPr lang="tr-TR" dirty="0">
                <a:solidFill>
                  <a:srgbClr val="002060"/>
                </a:solidFill>
              </a:rPr>
              <a:t>, </a:t>
            </a:r>
            <a:r>
              <a:rPr lang="tr-TR" dirty="0" err="1">
                <a:solidFill>
                  <a:srgbClr val="002060"/>
                </a:solidFill>
              </a:rPr>
              <a:t>Spain</a:t>
            </a:r>
            <a:r>
              <a:rPr lang="tr-TR" dirty="0">
                <a:solidFill>
                  <a:srgbClr val="002060"/>
                </a:solidFill>
              </a:rPr>
              <a:t>.</a:t>
            </a:r>
            <a:r>
              <a:rPr lang="tr-TR" dirty="0">
                <a:solidFill>
                  <a:srgbClr val="002060"/>
                </a:solidFill>
                <a:uFill>
                  <a:noFill/>
                </a:uFill>
                <a:hlinkClick r:id="rId4">
                  <a:extLst>
                    <a:ext uri="{A12FA001-AC4F-418D-AE19-62706E023703}">
                      <ahyp:hlinkClr xmlns:ahyp="http://schemas.microsoft.com/office/drawing/2018/hyperlinkcolor" val="tx"/>
                    </a:ext>
                  </a:extLst>
                </a:hlinkClick>
              </a:rPr>
              <a:t> </a:t>
            </a:r>
            <a:r>
              <a:rPr lang="tr-TR" u="sng" dirty="0">
                <a:solidFill>
                  <a:srgbClr val="002060"/>
                </a:solidFill>
                <a:hlinkClick r:id="rId4">
                  <a:extLst>
                    <a:ext uri="{A12FA001-AC4F-418D-AE19-62706E023703}">
                      <ahyp:hlinkClr xmlns:ahyp="http://schemas.microsoft.com/office/drawing/2018/hyperlinkcolor" val="tx"/>
                    </a:ext>
                  </a:extLst>
                </a:hlinkClick>
              </a:rPr>
              <a:t>https://repositorio.upct.es/bitstream/handle/10317/10569/133-epc.pdf?sequence=1&amp;isAllowed=y</a:t>
            </a:r>
            <a:endParaRPr u="sng" dirty="0">
              <a:solidFill>
                <a:srgbClr val="002060"/>
              </a:solidFill>
            </a:endParaRPr>
          </a:p>
        </p:txBody>
      </p:sp>
      <p:sp>
        <p:nvSpPr>
          <p:cNvPr id="226" name="Google Shape;226;p12"/>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542575" y="260650"/>
            <a:ext cx="8529600" cy="976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br>
              <a:rPr lang="tr-TR" sz="4000"/>
            </a:br>
            <a:r>
              <a:rPr lang="tr-TR" sz="3600"/>
              <a:t>Yayın bilgileri (2021’den itibaren)</a:t>
            </a:r>
            <a:br>
              <a:rPr lang="tr-TR" sz="4000"/>
            </a:br>
            <a:r>
              <a:rPr lang="tr-TR" sz="2000"/>
              <a:t>(kitap bölümü)</a:t>
            </a:r>
            <a:endParaRPr sz="2000"/>
          </a:p>
        </p:txBody>
      </p:sp>
      <p:sp>
        <p:nvSpPr>
          <p:cNvPr id="232" name="Google Shape;232;p13"/>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13</a:t>
            </a:fld>
            <a:endParaRPr/>
          </a:p>
        </p:txBody>
      </p:sp>
      <p:sp>
        <p:nvSpPr>
          <p:cNvPr id="233" name="Google Shape;233;p13"/>
          <p:cNvSpPr txBox="1"/>
          <p:nvPr/>
        </p:nvSpPr>
        <p:spPr>
          <a:xfrm>
            <a:off x="188100" y="1636125"/>
            <a:ext cx="8767800" cy="4892078"/>
          </a:xfrm>
          <a:prstGeom prst="rect">
            <a:avLst/>
          </a:prstGeom>
          <a:noFill/>
          <a:ln>
            <a:noFill/>
          </a:ln>
        </p:spPr>
        <p:txBody>
          <a:bodyPr spcFirstLastPara="1" wrap="square" lIns="91425" tIns="91425" rIns="91425" bIns="91425" anchor="t" anchorCtr="0">
            <a:spAutoFit/>
          </a:bodyPr>
          <a:lstStyle/>
          <a:p>
            <a:pPr marL="444500" lvl="0" indent="-444500" algn="just" rtl="0">
              <a:lnSpc>
                <a:spcPct val="115000"/>
              </a:lnSpc>
              <a:spcBef>
                <a:spcPts val="0"/>
              </a:spcBef>
              <a:spcAft>
                <a:spcPts val="0"/>
              </a:spcAft>
              <a:buNone/>
            </a:pPr>
            <a:r>
              <a:rPr lang="tr-TR" b="1" dirty="0">
                <a:solidFill>
                  <a:srgbClr val="002060"/>
                </a:solidFill>
              </a:rPr>
              <a:t>BALCI,  D., </a:t>
            </a:r>
            <a:r>
              <a:rPr lang="tr-TR" dirty="0">
                <a:solidFill>
                  <a:srgbClr val="002060"/>
                </a:solidFill>
              </a:rPr>
              <a:t>KADAKOĞLU, B., </a:t>
            </a:r>
            <a:r>
              <a:rPr lang="tr-TR" b="1" dirty="0">
                <a:solidFill>
                  <a:srgbClr val="002060"/>
                </a:solidFill>
              </a:rPr>
              <a:t>GİRAY, F. H</a:t>
            </a:r>
            <a:r>
              <a:rPr lang="tr-TR" dirty="0">
                <a:solidFill>
                  <a:srgbClr val="002060"/>
                </a:solidFill>
              </a:rPr>
              <a:t>., 2021. "Yerli </a:t>
            </a:r>
            <a:r>
              <a:rPr lang="tr-TR" dirty="0" err="1">
                <a:solidFill>
                  <a:srgbClr val="002060"/>
                </a:solidFill>
              </a:rPr>
              <a:t>Ürünlerle</a:t>
            </a:r>
            <a:r>
              <a:rPr lang="tr-TR" dirty="0">
                <a:solidFill>
                  <a:srgbClr val="002060"/>
                </a:solidFill>
              </a:rPr>
              <a:t> Yerinde Bir Kalkınma: </a:t>
            </a:r>
            <a:r>
              <a:rPr lang="tr-TR" dirty="0" err="1">
                <a:solidFill>
                  <a:srgbClr val="002060"/>
                </a:solidFill>
              </a:rPr>
              <a:t>Yalvac</a:t>
            </a:r>
            <a:r>
              <a:rPr lang="tr-TR" dirty="0">
                <a:solidFill>
                  <a:srgbClr val="002060"/>
                </a:solidFill>
              </a:rPr>
              <a:t>̧ Manda </a:t>
            </a:r>
            <a:r>
              <a:rPr lang="tr-TR" dirty="0" err="1">
                <a:solidFill>
                  <a:srgbClr val="002060"/>
                </a:solidFill>
              </a:rPr>
              <a:t>Kaymağı</a:t>
            </a:r>
            <a:r>
              <a:rPr lang="tr-TR" dirty="0">
                <a:solidFill>
                  <a:srgbClr val="002060"/>
                </a:solidFill>
              </a:rPr>
              <a:t>, Kitap Bölümü, </a:t>
            </a:r>
            <a:r>
              <a:rPr lang="tr-TR" dirty="0" err="1">
                <a:solidFill>
                  <a:srgbClr val="002060"/>
                </a:solidFill>
              </a:rPr>
              <a:t>Yalvac</a:t>
            </a:r>
            <a:r>
              <a:rPr lang="tr-TR" dirty="0">
                <a:solidFill>
                  <a:srgbClr val="002060"/>
                </a:solidFill>
              </a:rPr>
              <a:t>̧ Kent Araştırmaları-2", </a:t>
            </a:r>
            <a:r>
              <a:rPr lang="tr-TR" dirty="0" err="1">
                <a:solidFill>
                  <a:srgbClr val="002060"/>
                </a:solidFill>
              </a:rPr>
              <a:t>Çizgi</a:t>
            </a:r>
            <a:r>
              <a:rPr lang="tr-TR" dirty="0">
                <a:solidFill>
                  <a:srgbClr val="002060"/>
                </a:solidFill>
              </a:rPr>
              <a:t> Kitapevi.</a:t>
            </a:r>
            <a:endParaRPr dirty="0">
              <a:solidFill>
                <a:srgbClr val="002060"/>
              </a:solidFill>
            </a:endParaRPr>
          </a:p>
          <a:p>
            <a:pPr marL="444500" lvl="0" indent="-444500" algn="just" rtl="0">
              <a:lnSpc>
                <a:spcPct val="115000"/>
              </a:lnSpc>
              <a:spcBef>
                <a:spcPts val="0"/>
              </a:spcBef>
              <a:spcAft>
                <a:spcPts val="0"/>
              </a:spcAft>
              <a:buNone/>
            </a:pPr>
            <a:r>
              <a:rPr lang="tr-TR" b="1" dirty="0">
                <a:solidFill>
                  <a:srgbClr val="002060"/>
                </a:solidFill>
              </a:rPr>
              <a:t>GİRAY, F.H., ABDOU GAFAROU, A. B</a:t>
            </a:r>
            <a:r>
              <a:rPr lang="tr-TR" dirty="0">
                <a:solidFill>
                  <a:srgbClr val="002060"/>
                </a:solidFill>
              </a:rPr>
              <a:t>., TARAKCIOĞLU. M., 2021. "Alternatif Tedarik Zincirleriyle </a:t>
            </a:r>
            <a:r>
              <a:rPr lang="tr-TR" dirty="0" err="1">
                <a:solidFill>
                  <a:srgbClr val="002060"/>
                </a:solidFill>
              </a:rPr>
              <a:t>Sürdürülebilir</a:t>
            </a:r>
            <a:r>
              <a:rPr lang="tr-TR" dirty="0">
                <a:solidFill>
                  <a:srgbClr val="002060"/>
                </a:solidFill>
              </a:rPr>
              <a:t> Bir Gıda Sistemi </a:t>
            </a:r>
            <a:r>
              <a:rPr lang="tr-TR" dirty="0" err="1">
                <a:solidFill>
                  <a:srgbClr val="002060"/>
                </a:solidFill>
              </a:rPr>
              <a:t>Mümkün</a:t>
            </a:r>
            <a:r>
              <a:rPr lang="tr-TR" dirty="0">
                <a:solidFill>
                  <a:srgbClr val="002060"/>
                </a:solidFill>
              </a:rPr>
              <a:t> mü?, Kitap Bölümü, Gıda Paradoksları </a:t>
            </a:r>
            <a:r>
              <a:rPr lang="tr-TR" dirty="0" err="1">
                <a:solidFill>
                  <a:srgbClr val="002060"/>
                </a:solidFill>
              </a:rPr>
              <a:t>Sürdürülebilirliğin</a:t>
            </a:r>
            <a:r>
              <a:rPr lang="tr-TR" dirty="0">
                <a:solidFill>
                  <a:srgbClr val="002060"/>
                </a:solidFill>
              </a:rPr>
              <a:t> Zorlukları ve Alternatif Perspektifler", Gazi Kitapevi, Ankara, pp.73-91.</a:t>
            </a:r>
            <a:endParaRPr dirty="0">
              <a:solidFill>
                <a:srgbClr val="002060"/>
              </a:solidFill>
            </a:endParaRPr>
          </a:p>
          <a:p>
            <a:pPr marL="444500" lvl="0" indent="-444500" algn="just" rtl="0">
              <a:lnSpc>
                <a:spcPct val="115000"/>
              </a:lnSpc>
              <a:spcBef>
                <a:spcPts val="0"/>
              </a:spcBef>
              <a:spcAft>
                <a:spcPts val="0"/>
              </a:spcAft>
              <a:buNone/>
            </a:pPr>
            <a:r>
              <a:rPr lang="tr-TR" b="1" dirty="0">
                <a:solidFill>
                  <a:srgbClr val="002060"/>
                </a:solidFill>
              </a:rPr>
              <a:t>GİRAY, F.H. 2023</a:t>
            </a:r>
            <a:r>
              <a:rPr lang="tr-TR" dirty="0">
                <a:solidFill>
                  <a:srgbClr val="002060"/>
                </a:solidFill>
              </a:rPr>
              <a:t>. “Century of </a:t>
            </a:r>
            <a:r>
              <a:rPr lang="tr-TR" dirty="0" err="1">
                <a:solidFill>
                  <a:srgbClr val="002060"/>
                </a:solidFill>
              </a:rPr>
              <a:t>Agriculture</a:t>
            </a:r>
            <a:r>
              <a:rPr lang="tr-TR" dirty="0">
                <a:solidFill>
                  <a:srgbClr val="002060"/>
                </a:solidFill>
              </a:rPr>
              <a:t> in Türkiye: </a:t>
            </a:r>
            <a:r>
              <a:rPr lang="tr-TR" dirty="0" err="1">
                <a:solidFill>
                  <a:srgbClr val="002060"/>
                </a:solidFill>
              </a:rPr>
              <a:t>We’ve</a:t>
            </a:r>
            <a:r>
              <a:rPr lang="tr-TR" dirty="0">
                <a:solidFill>
                  <a:srgbClr val="002060"/>
                </a:solidFill>
              </a:rPr>
              <a:t> </a:t>
            </a:r>
            <a:r>
              <a:rPr lang="tr-TR" dirty="0" err="1">
                <a:solidFill>
                  <a:srgbClr val="002060"/>
                </a:solidFill>
              </a:rPr>
              <a:t>Come</a:t>
            </a:r>
            <a:r>
              <a:rPr lang="tr-TR" dirty="0">
                <a:solidFill>
                  <a:srgbClr val="002060"/>
                </a:solidFill>
              </a:rPr>
              <a:t> a </a:t>
            </a:r>
            <a:r>
              <a:rPr lang="tr-TR" dirty="0" err="1">
                <a:solidFill>
                  <a:srgbClr val="002060"/>
                </a:solidFill>
              </a:rPr>
              <a:t>Long</a:t>
            </a:r>
            <a:r>
              <a:rPr lang="tr-TR" dirty="0">
                <a:solidFill>
                  <a:srgbClr val="002060"/>
                </a:solidFill>
              </a:rPr>
              <a:t> </a:t>
            </a:r>
            <a:r>
              <a:rPr lang="tr-TR" dirty="0" err="1">
                <a:solidFill>
                  <a:srgbClr val="002060"/>
                </a:solidFill>
              </a:rPr>
              <a:t>Way</a:t>
            </a:r>
            <a:r>
              <a:rPr lang="tr-TR" dirty="0">
                <a:solidFill>
                  <a:srgbClr val="002060"/>
                </a:solidFill>
              </a:rPr>
              <a:t>” (</a:t>
            </a:r>
            <a:r>
              <a:rPr lang="tr-TR" dirty="0" err="1">
                <a:solidFill>
                  <a:srgbClr val="002060"/>
                </a:solidFill>
              </a:rPr>
              <a:t>book</a:t>
            </a:r>
            <a:r>
              <a:rPr lang="tr-TR" dirty="0">
                <a:solidFill>
                  <a:srgbClr val="002060"/>
                </a:solidFill>
              </a:rPr>
              <a:t> </a:t>
            </a:r>
            <a:r>
              <a:rPr lang="tr-TR" dirty="0" err="1">
                <a:solidFill>
                  <a:srgbClr val="002060"/>
                </a:solidFill>
              </a:rPr>
              <a:t>chapter</a:t>
            </a:r>
            <a:r>
              <a:rPr lang="tr-TR" dirty="0">
                <a:solidFill>
                  <a:srgbClr val="002060"/>
                </a:solidFill>
              </a:rPr>
              <a:t> in A Companion </a:t>
            </a:r>
            <a:r>
              <a:rPr lang="tr-TR" dirty="0" err="1">
                <a:solidFill>
                  <a:srgbClr val="002060"/>
                </a:solidFill>
              </a:rPr>
              <a:t>to</a:t>
            </a:r>
            <a:r>
              <a:rPr lang="tr-TR" dirty="0">
                <a:solidFill>
                  <a:srgbClr val="002060"/>
                </a:solidFill>
              </a:rPr>
              <a:t> Modern </a:t>
            </a:r>
            <a:r>
              <a:rPr lang="tr-TR" dirty="0" err="1">
                <a:solidFill>
                  <a:srgbClr val="002060"/>
                </a:solidFill>
              </a:rPr>
              <a:t>Türkiye's</a:t>
            </a:r>
            <a:r>
              <a:rPr lang="tr-TR" dirty="0">
                <a:solidFill>
                  <a:srgbClr val="002060"/>
                </a:solidFill>
              </a:rPr>
              <a:t> </a:t>
            </a:r>
            <a:r>
              <a:rPr lang="tr-TR" dirty="0" err="1">
                <a:solidFill>
                  <a:srgbClr val="002060"/>
                </a:solidFill>
              </a:rPr>
              <a:t>Centennial</a:t>
            </a:r>
            <a:r>
              <a:rPr lang="tr-TR" dirty="0">
                <a:solidFill>
                  <a:srgbClr val="002060"/>
                </a:solidFill>
              </a:rPr>
              <a:t> </a:t>
            </a:r>
            <a:r>
              <a:rPr lang="tr-TR" dirty="0" err="1">
                <a:solidFill>
                  <a:srgbClr val="002060"/>
                </a:solidFill>
              </a:rPr>
              <a:t>Political</a:t>
            </a:r>
            <a:r>
              <a:rPr lang="tr-TR" dirty="0">
                <a:solidFill>
                  <a:srgbClr val="002060"/>
                </a:solidFill>
              </a:rPr>
              <a:t>, </a:t>
            </a:r>
            <a:r>
              <a:rPr lang="tr-TR" dirty="0" err="1">
                <a:solidFill>
                  <a:srgbClr val="002060"/>
                </a:solidFill>
              </a:rPr>
              <a:t>Sociological</a:t>
            </a:r>
            <a:r>
              <a:rPr lang="tr-TR" dirty="0">
                <a:solidFill>
                  <a:srgbClr val="002060"/>
                </a:solidFill>
              </a:rPr>
              <a:t>, </a:t>
            </a:r>
            <a:r>
              <a:rPr lang="tr-TR" dirty="0" err="1">
                <a:solidFill>
                  <a:srgbClr val="002060"/>
                </a:solidFill>
              </a:rPr>
              <a:t>Economic</a:t>
            </a:r>
            <a:r>
              <a:rPr lang="tr-TR" dirty="0">
                <a:solidFill>
                  <a:srgbClr val="002060"/>
                </a:solidFill>
              </a:rPr>
              <a:t> </a:t>
            </a:r>
            <a:r>
              <a:rPr lang="tr-TR" dirty="0" err="1">
                <a:solidFill>
                  <a:srgbClr val="002060"/>
                </a:solidFill>
              </a:rPr>
              <a:t>and</a:t>
            </a:r>
            <a:r>
              <a:rPr lang="tr-TR" dirty="0">
                <a:solidFill>
                  <a:srgbClr val="002060"/>
                </a:solidFill>
              </a:rPr>
              <a:t> </a:t>
            </a:r>
            <a:r>
              <a:rPr lang="tr-TR" dirty="0" err="1">
                <a:solidFill>
                  <a:srgbClr val="002060"/>
                </a:solidFill>
              </a:rPr>
              <a:t>Institutional</a:t>
            </a:r>
            <a:r>
              <a:rPr lang="tr-TR" dirty="0">
                <a:solidFill>
                  <a:srgbClr val="002060"/>
                </a:solidFill>
              </a:rPr>
              <a:t> </a:t>
            </a:r>
            <a:r>
              <a:rPr lang="tr-TR" dirty="0" err="1">
                <a:solidFill>
                  <a:srgbClr val="002060"/>
                </a:solidFill>
              </a:rPr>
              <a:t>Transformations</a:t>
            </a:r>
            <a:r>
              <a:rPr lang="tr-TR" dirty="0">
                <a:solidFill>
                  <a:srgbClr val="002060"/>
                </a:solidFill>
              </a:rPr>
              <a:t> since 1923 </a:t>
            </a:r>
            <a:r>
              <a:rPr lang="tr-TR" dirty="0" err="1">
                <a:solidFill>
                  <a:srgbClr val="002060"/>
                </a:solidFill>
              </a:rPr>
              <a:t>edited</a:t>
            </a:r>
            <a:r>
              <a:rPr lang="tr-TR" dirty="0">
                <a:solidFill>
                  <a:srgbClr val="002060"/>
                </a:solidFill>
              </a:rPr>
              <a:t> </a:t>
            </a:r>
            <a:r>
              <a:rPr lang="tr-TR" dirty="0" err="1">
                <a:solidFill>
                  <a:srgbClr val="002060"/>
                </a:solidFill>
              </a:rPr>
              <a:t>by</a:t>
            </a:r>
            <a:r>
              <a:rPr lang="tr-TR" dirty="0">
                <a:solidFill>
                  <a:srgbClr val="002060"/>
                </a:solidFill>
              </a:rPr>
              <a:t> Alpaslan </a:t>
            </a:r>
            <a:r>
              <a:rPr lang="tr-TR" dirty="0" err="1">
                <a:solidFill>
                  <a:srgbClr val="002060"/>
                </a:solidFill>
              </a:rPr>
              <a:t>Özerdem</a:t>
            </a:r>
            <a:r>
              <a:rPr lang="tr-TR" dirty="0">
                <a:solidFill>
                  <a:srgbClr val="002060"/>
                </a:solidFill>
              </a:rPr>
              <a:t>, Ahmet Erdi Öztürk), Edinburgh </a:t>
            </a:r>
            <a:r>
              <a:rPr lang="tr-TR" dirty="0" err="1">
                <a:solidFill>
                  <a:srgbClr val="002060"/>
                </a:solidFill>
              </a:rPr>
              <a:t>University</a:t>
            </a:r>
            <a:r>
              <a:rPr lang="tr-TR" dirty="0">
                <a:solidFill>
                  <a:srgbClr val="002060"/>
                </a:solidFill>
              </a:rPr>
              <a:t> </a:t>
            </a:r>
            <a:r>
              <a:rPr lang="tr-TR" dirty="0" err="1">
                <a:solidFill>
                  <a:srgbClr val="002060"/>
                </a:solidFill>
              </a:rPr>
              <a:t>Press</a:t>
            </a:r>
            <a:r>
              <a:rPr lang="tr-TR" dirty="0">
                <a:solidFill>
                  <a:srgbClr val="002060"/>
                </a:solidFill>
              </a:rPr>
              <a:t>.</a:t>
            </a:r>
            <a:endParaRPr dirty="0">
              <a:solidFill>
                <a:srgbClr val="002060"/>
              </a:solidFill>
            </a:endParaRPr>
          </a:p>
          <a:p>
            <a:pPr marL="444500" lvl="0" indent="-444500" algn="just" rtl="0">
              <a:lnSpc>
                <a:spcPct val="115000"/>
              </a:lnSpc>
              <a:spcBef>
                <a:spcPts val="0"/>
              </a:spcBef>
              <a:spcAft>
                <a:spcPts val="0"/>
              </a:spcAft>
              <a:buNone/>
            </a:pPr>
            <a:r>
              <a:rPr lang="tr-TR" dirty="0">
                <a:solidFill>
                  <a:srgbClr val="002060"/>
                </a:solidFill>
                <a:highlight>
                  <a:srgbClr val="C0C0C0"/>
                </a:highlight>
              </a:rPr>
              <a:t>GİRAY, F.H., AYDOĞAN, Ç., MERTOĞLU , M., , KULAN, E. G., 2023. “Türkiye (I) Bademli </a:t>
            </a:r>
            <a:r>
              <a:rPr lang="tr-TR" dirty="0" err="1">
                <a:solidFill>
                  <a:srgbClr val="002060"/>
                </a:solidFill>
                <a:highlight>
                  <a:srgbClr val="C0C0C0"/>
                </a:highlight>
              </a:rPr>
              <a:t>Nursery</a:t>
            </a:r>
            <a:r>
              <a:rPr lang="tr-TR" dirty="0">
                <a:solidFill>
                  <a:srgbClr val="002060"/>
                </a:solidFill>
                <a:highlight>
                  <a:srgbClr val="C0C0C0"/>
                </a:highlight>
              </a:rPr>
              <a:t> </a:t>
            </a:r>
            <a:r>
              <a:rPr lang="tr-TR" dirty="0" err="1">
                <a:solidFill>
                  <a:srgbClr val="002060"/>
                </a:solidFill>
                <a:highlight>
                  <a:srgbClr val="C0C0C0"/>
                </a:highlight>
              </a:rPr>
              <a:t>Agricultural</a:t>
            </a:r>
            <a:r>
              <a:rPr lang="tr-TR" dirty="0">
                <a:solidFill>
                  <a:srgbClr val="002060"/>
                </a:solidFill>
                <a:highlight>
                  <a:srgbClr val="C0C0C0"/>
                </a:highlight>
              </a:rPr>
              <a:t> Development </a:t>
            </a:r>
            <a:r>
              <a:rPr lang="tr-TR" dirty="0" err="1">
                <a:solidFill>
                  <a:srgbClr val="002060"/>
                </a:solidFill>
                <a:highlight>
                  <a:srgbClr val="C0C0C0"/>
                </a:highlight>
              </a:rPr>
              <a:t>Cooperative</a:t>
            </a:r>
            <a:r>
              <a:rPr lang="tr-TR" dirty="0">
                <a:solidFill>
                  <a:srgbClr val="002060"/>
                </a:solidFill>
                <a:highlight>
                  <a:srgbClr val="C0C0C0"/>
                </a:highlight>
              </a:rPr>
              <a:t>” in </a:t>
            </a:r>
            <a:r>
              <a:rPr lang="tr-TR" dirty="0" err="1">
                <a:solidFill>
                  <a:srgbClr val="002060"/>
                </a:solidFill>
                <a:highlight>
                  <a:srgbClr val="C0C0C0"/>
                </a:highlight>
              </a:rPr>
              <a:t>Enhancing</a:t>
            </a:r>
            <a:r>
              <a:rPr lang="tr-TR" dirty="0">
                <a:solidFill>
                  <a:srgbClr val="002060"/>
                </a:solidFill>
                <a:highlight>
                  <a:srgbClr val="C0C0C0"/>
                </a:highlight>
              </a:rPr>
              <a:t> </a:t>
            </a:r>
            <a:r>
              <a:rPr lang="tr-TR" dirty="0" err="1">
                <a:solidFill>
                  <a:srgbClr val="002060"/>
                </a:solidFill>
                <a:highlight>
                  <a:srgbClr val="C0C0C0"/>
                </a:highlight>
              </a:rPr>
              <a:t>sustainable</a:t>
            </a:r>
            <a:r>
              <a:rPr lang="tr-TR" dirty="0">
                <a:solidFill>
                  <a:srgbClr val="002060"/>
                </a:solidFill>
                <a:highlight>
                  <a:srgbClr val="C0C0C0"/>
                </a:highlight>
              </a:rPr>
              <a:t> </a:t>
            </a:r>
            <a:r>
              <a:rPr lang="tr-TR" dirty="0" err="1">
                <a:solidFill>
                  <a:srgbClr val="002060"/>
                </a:solidFill>
                <a:highlight>
                  <a:srgbClr val="C0C0C0"/>
                </a:highlight>
              </a:rPr>
              <a:t>rural</a:t>
            </a:r>
            <a:r>
              <a:rPr lang="tr-TR" dirty="0">
                <a:solidFill>
                  <a:srgbClr val="002060"/>
                </a:solidFill>
                <a:highlight>
                  <a:srgbClr val="C0C0C0"/>
                </a:highlight>
              </a:rPr>
              <a:t> </a:t>
            </a:r>
            <a:r>
              <a:rPr lang="tr-TR" dirty="0" err="1">
                <a:solidFill>
                  <a:srgbClr val="002060"/>
                </a:solidFill>
                <a:highlight>
                  <a:srgbClr val="C0C0C0"/>
                </a:highlight>
              </a:rPr>
              <a:t>development</a:t>
            </a:r>
            <a:r>
              <a:rPr lang="tr-TR" dirty="0">
                <a:solidFill>
                  <a:srgbClr val="002060"/>
                </a:solidFill>
                <a:highlight>
                  <a:srgbClr val="C0C0C0"/>
                </a:highlight>
              </a:rPr>
              <a:t> </a:t>
            </a:r>
            <a:r>
              <a:rPr lang="tr-TR" dirty="0" err="1">
                <a:solidFill>
                  <a:srgbClr val="002060"/>
                </a:solidFill>
                <a:highlight>
                  <a:srgbClr val="C0C0C0"/>
                </a:highlight>
              </a:rPr>
              <a:t>through</a:t>
            </a:r>
            <a:r>
              <a:rPr lang="tr-TR" dirty="0">
                <a:solidFill>
                  <a:srgbClr val="002060"/>
                </a:solidFill>
                <a:highlight>
                  <a:srgbClr val="C0C0C0"/>
                </a:highlight>
              </a:rPr>
              <a:t> </a:t>
            </a:r>
            <a:r>
              <a:rPr lang="tr-TR" dirty="0" err="1">
                <a:solidFill>
                  <a:srgbClr val="002060"/>
                </a:solidFill>
                <a:highlight>
                  <a:srgbClr val="C0C0C0"/>
                </a:highlight>
              </a:rPr>
              <a:t>social</a:t>
            </a:r>
            <a:r>
              <a:rPr lang="tr-TR" dirty="0">
                <a:solidFill>
                  <a:srgbClr val="002060"/>
                </a:solidFill>
                <a:highlight>
                  <a:srgbClr val="C0C0C0"/>
                </a:highlight>
              </a:rPr>
              <a:t> </a:t>
            </a:r>
            <a:r>
              <a:rPr lang="tr-TR" dirty="0" err="1">
                <a:solidFill>
                  <a:srgbClr val="002060"/>
                </a:solidFill>
                <a:highlight>
                  <a:srgbClr val="C0C0C0"/>
                </a:highlight>
              </a:rPr>
              <a:t>capital</a:t>
            </a:r>
            <a:r>
              <a:rPr lang="tr-TR" dirty="0">
                <a:solidFill>
                  <a:srgbClr val="002060"/>
                </a:solidFill>
                <a:highlight>
                  <a:srgbClr val="C0C0C0"/>
                </a:highlight>
              </a:rPr>
              <a:t> (</a:t>
            </a:r>
            <a:r>
              <a:rPr lang="tr-TR" dirty="0" err="1">
                <a:solidFill>
                  <a:srgbClr val="002060"/>
                </a:solidFill>
                <a:highlight>
                  <a:srgbClr val="C0C0C0"/>
                </a:highlight>
              </a:rPr>
              <a:t>edts</a:t>
            </a:r>
            <a:r>
              <a:rPr lang="tr-TR" dirty="0">
                <a:solidFill>
                  <a:srgbClr val="002060"/>
                </a:solidFill>
                <a:highlight>
                  <a:srgbClr val="C0C0C0"/>
                </a:highlight>
              </a:rPr>
              <a:t>. Dominik </a:t>
            </a:r>
            <a:r>
              <a:rPr lang="tr-TR" dirty="0" err="1">
                <a:solidFill>
                  <a:srgbClr val="002060"/>
                </a:solidFill>
                <a:highlight>
                  <a:srgbClr val="C0C0C0"/>
                </a:highlight>
              </a:rPr>
              <a:t>Noll</a:t>
            </a:r>
            <a:r>
              <a:rPr lang="tr-TR" dirty="0">
                <a:solidFill>
                  <a:srgbClr val="002060"/>
                </a:solidFill>
                <a:highlight>
                  <a:srgbClr val="C0C0C0"/>
                </a:highlight>
              </a:rPr>
              <a:t>, Maria </a:t>
            </a:r>
            <a:r>
              <a:rPr lang="tr-TR" dirty="0" err="1">
                <a:solidFill>
                  <a:srgbClr val="002060"/>
                </a:solidFill>
                <a:highlight>
                  <a:srgbClr val="C0C0C0"/>
                </a:highlight>
              </a:rPr>
              <a:t>Rivera</a:t>
            </a:r>
            <a:r>
              <a:rPr lang="tr-TR" dirty="0">
                <a:solidFill>
                  <a:srgbClr val="002060"/>
                </a:solidFill>
                <a:highlight>
                  <a:srgbClr val="C0C0C0"/>
                </a:highlight>
              </a:rPr>
              <a:t>), </a:t>
            </a:r>
            <a:r>
              <a:rPr lang="tr-TR" dirty="0" err="1">
                <a:solidFill>
                  <a:srgbClr val="002060"/>
                </a:solidFill>
                <a:highlight>
                  <a:srgbClr val="C0C0C0"/>
                </a:highlight>
              </a:rPr>
              <a:t>Imprensa</a:t>
            </a:r>
            <a:r>
              <a:rPr lang="tr-TR" dirty="0">
                <a:solidFill>
                  <a:srgbClr val="002060"/>
                </a:solidFill>
                <a:highlight>
                  <a:srgbClr val="C0C0C0"/>
                </a:highlight>
              </a:rPr>
              <a:t> </a:t>
            </a:r>
            <a:r>
              <a:rPr lang="tr-TR" dirty="0" err="1">
                <a:solidFill>
                  <a:srgbClr val="002060"/>
                </a:solidFill>
                <a:highlight>
                  <a:srgbClr val="C0C0C0"/>
                </a:highlight>
              </a:rPr>
              <a:t>Universidade</a:t>
            </a:r>
            <a:r>
              <a:rPr lang="tr-TR" dirty="0">
                <a:solidFill>
                  <a:srgbClr val="002060"/>
                </a:solidFill>
                <a:highlight>
                  <a:srgbClr val="C0C0C0"/>
                </a:highlight>
              </a:rPr>
              <a:t> de </a:t>
            </a:r>
            <a:r>
              <a:rPr lang="tr-TR" dirty="0" err="1">
                <a:solidFill>
                  <a:srgbClr val="002060"/>
                </a:solidFill>
                <a:highlight>
                  <a:srgbClr val="C0C0C0"/>
                </a:highlight>
              </a:rPr>
              <a:t>Evora</a:t>
            </a:r>
            <a:r>
              <a:rPr lang="tr-TR" dirty="0">
                <a:solidFill>
                  <a:srgbClr val="002060"/>
                </a:solidFill>
                <a:highlight>
                  <a:srgbClr val="C0C0C0"/>
                </a:highlight>
              </a:rPr>
              <a:t>.</a:t>
            </a:r>
            <a:endParaRPr dirty="0">
              <a:solidFill>
                <a:srgbClr val="002060"/>
              </a:solidFill>
              <a:highlight>
                <a:srgbClr val="C0C0C0"/>
              </a:highlight>
            </a:endParaRPr>
          </a:p>
          <a:p>
            <a:pPr marL="444500" lvl="0" indent="-444500" algn="just" rtl="0">
              <a:lnSpc>
                <a:spcPct val="115000"/>
              </a:lnSpc>
              <a:spcBef>
                <a:spcPts val="0"/>
              </a:spcBef>
              <a:spcAft>
                <a:spcPts val="0"/>
              </a:spcAft>
              <a:buNone/>
            </a:pPr>
            <a:r>
              <a:rPr lang="tr-TR" dirty="0">
                <a:solidFill>
                  <a:srgbClr val="002060"/>
                </a:solidFill>
                <a:highlight>
                  <a:srgbClr val="C0C0C0"/>
                </a:highlight>
              </a:rPr>
              <a:t>KULAN, E.G., GİRAY, F.H., AYDOĞAN, Ç.,YILDIRIM, Y.E., 2023. “Türkiye (II) Kümbet </a:t>
            </a:r>
            <a:r>
              <a:rPr lang="tr-TR" dirty="0" err="1">
                <a:solidFill>
                  <a:srgbClr val="002060"/>
                </a:solidFill>
                <a:highlight>
                  <a:srgbClr val="C0C0C0"/>
                </a:highlight>
              </a:rPr>
              <a:t>Agricultural</a:t>
            </a:r>
            <a:r>
              <a:rPr lang="tr-TR" dirty="0">
                <a:solidFill>
                  <a:srgbClr val="002060"/>
                </a:solidFill>
                <a:highlight>
                  <a:srgbClr val="C0C0C0"/>
                </a:highlight>
              </a:rPr>
              <a:t> Development </a:t>
            </a:r>
            <a:r>
              <a:rPr lang="tr-TR" dirty="0" err="1">
                <a:solidFill>
                  <a:srgbClr val="002060"/>
                </a:solidFill>
                <a:highlight>
                  <a:srgbClr val="C0C0C0"/>
                </a:highlight>
              </a:rPr>
              <a:t>Cooperative</a:t>
            </a:r>
            <a:r>
              <a:rPr lang="tr-TR" dirty="0">
                <a:solidFill>
                  <a:srgbClr val="002060"/>
                </a:solidFill>
                <a:highlight>
                  <a:srgbClr val="C0C0C0"/>
                </a:highlight>
              </a:rPr>
              <a:t>” in </a:t>
            </a:r>
            <a:r>
              <a:rPr lang="tr-TR" dirty="0" err="1">
                <a:solidFill>
                  <a:srgbClr val="002060"/>
                </a:solidFill>
                <a:highlight>
                  <a:srgbClr val="C0C0C0"/>
                </a:highlight>
              </a:rPr>
              <a:t>Enhancing</a:t>
            </a:r>
            <a:r>
              <a:rPr lang="tr-TR" dirty="0">
                <a:solidFill>
                  <a:srgbClr val="002060"/>
                </a:solidFill>
                <a:highlight>
                  <a:srgbClr val="C0C0C0"/>
                </a:highlight>
              </a:rPr>
              <a:t> </a:t>
            </a:r>
            <a:r>
              <a:rPr lang="tr-TR" dirty="0" err="1">
                <a:solidFill>
                  <a:srgbClr val="002060"/>
                </a:solidFill>
                <a:highlight>
                  <a:srgbClr val="C0C0C0"/>
                </a:highlight>
              </a:rPr>
              <a:t>sustainable</a:t>
            </a:r>
            <a:r>
              <a:rPr lang="tr-TR" dirty="0">
                <a:solidFill>
                  <a:srgbClr val="002060"/>
                </a:solidFill>
                <a:highlight>
                  <a:srgbClr val="C0C0C0"/>
                </a:highlight>
              </a:rPr>
              <a:t> </a:t>
            </a:r>
            <a:r>
              <a:rPr lang="tr-TR" dirty="0" err="1">
                <a:solidFill>
                  <a:srgbClr val="002060"/>
                </a:solidFill>
                <a:highlight>
                  <a:srgbClr val="C0C0C0"/>
                </a:highlight>
              </a:rPr>
              <a:t>rural</a:t>
            </a:r>
            <a:r>
              <a:rPr lang="tr-TR" dirty="0">
                <a:solidFill>
                  <a:srgbClr val="002060"/>
                </a:solidFill>
                <a:highlight>
                  <a:srgbClr val="C0C0C0"/>
                </a:highlight>
              </a:rPr>
              <a:t> </a:t>
            </a:r>
            <a:r>
              <a:rPr lang="tr-TR" dirty="0" err="1">
                <a:solidFill>
                  <a:srgbClr val="002060"/>
                </a:solidFill>
                <a:highlight>
                  <a:srgbClr val="C0C0C0"/>
                </a:highlight>
              </a:rPr>
              <a:t>development</a:t>
            </a:r>
            <a:r>
              <a:rPr lang="tr-TR" dirty="0">
                <a:solidFill>
                  <a:srgbClr val="002060"/>
                </a:solidFill>
                <a:highlight>
                  <a:srgbClr val="C0C0C0"/>
                </a:highlight>
              </a:rPr>
              <a:t> </a:t>
            </a:r>
            <a:r>
              <a:rPr lang="tr-TR" dirty="0" err="1">
                <a:solidFill>
                  <a:srgbClr val="002060"/>
                </a:solidFill>
                <a:highlight>
                  <a:srgbClr val="C0C0C0"/>
                </a:highlight>
              </a:rPr>
              <a:t>through</a:t>
            </a:r>
            <a:r>
              <a:rPr lang="tr-TR" dirty="0">
                <a:solidFill>
                  <a:srgbClr val="002060"/>
                </a:solidFill>
                <a:highlight>
                  <a:srgbClr val="C0C0C0"/>
                </a:highlight>
              </a:rPr>
              <a:t> </a:t>
            </a:r>
            <a:r>
              <a:rPr lang="tr-TR" dirty="0" err="1">
                <a:solidFill>
                  <a:srgbClr val="002060"/>
                </a:solidFill>
                <a:highlight>
                  <a:srgbClr val="C0C0C0"/>
                </a:highlight>
              </a:rPr>
              <a:t>social</a:t>
            </a:r>
            <a:r>
              <a:rPr lang="tr-TR" dirty="0">
                <a:solidFill>
                  <a:srgbClr val="002060"/>
                </a:solidFill>
                <a:highlight>
                  <a:srgbClr val="C0C0C0"/>
                </a:highlight>
              </a:rPr>
              <a:t> </a:t>
            </a:r>
            <a:r>
              <a:rPr lang="tr-TR" dirty="0" err="1">
                <a:solidFill>
                  <a:srgbClr val="002060"/>
                </a:solidFill>
                <a:highlight>
                  <a:srgbClr val="C0C0C0"/>
                </a:highlight>
              </a:rPr>
              <a:t>capital</a:t>
            </a:r>
            <a:r>
              <a:rPr lang="tr-TR" dirty="0">
                <a:solidFill>
                  <a:srgbClr val="002060"/>
                </a:solidFill>
                <a:highlight>
                  <a:srgbClr val="C0C0C0"/>
                </a:highlight>
              </a:rPr>
              <a:t> (</a:t>
            </a:r>
            <a:r>
              <a:rPr lang="tr-TR" dirty="0" err="1">
                <a:solidFill>
                  <a:srgbClr val="002060"/>
                </a:solidFill>
                <a:highlight>
                  <a:srgbClr val="C0C0C0"/>
                </a:highlight>
              </a:rPr>
              <a:t>edts</a:t>
            </a:r>
            <a:r>
              <a:rPr lang="tr-TR" dirty="0">
                <a:solidFill>
                  <a:srgbClr val="002060"/>
                </a:solidFill>
                <a:highlight>
                  <a:srgbClr val="C0C0C0"/>
                </a:highlight>
              </a:rPr>
              <a:t>. Dominik </a:t>
            </a:r>
            <a:r>
              <a:rPr lang="tr-TR" dirty="0" err="1">
                <a:solidFill>
                  <a:srgbClr val="002060"/>
                </a:solidFill>
                <a:highlight>
                  <a:srgbClr val="C0C0C0"/>
                </a:highlight>
              </a:rPr>
              <a:t>Noll</a:t>
            </a:r>
            <a:r>
              <a:rPr lang="tr-TR" dirty="0">
                <a:solidFill>
                  <a:srgbClr val="002060"/>
                </a:solidFill>
                <a:highlight>
                  <a:srgbClr val="C0C0C0"/>
                </a:highlight>
              </a:rPr>
              <a:t>, Maria </a:t>
            </a:r>
            <a:r>
              <a:rPr lang="tr-TR" dirty="0" err="1">
                <a:solidFill>
                  <a:srgbClr val="002060"/>
                </a:solidFill>
                <a:highlight>
                  <a:srgbClr val="C0C0C0"/>
                </a:highlight>
              </a:rPr>
              <a:t>Rivera</a:t>
            </a:r>
            <a:r>
              <a:rPr lang="tr-TR" dirty="0">
                <a:solidFill>
                  <a:srgbClr val="002060"/>
                </a:solidFill>
                <a:highlight>
                  <a:srgbClr val="C0C0C0"/>
                </a:highlight>
              </a:rPr>
              <a:t>), </a:t>
            </a:r>
            <a:r>
              <a:rPr lang="tr-TR" dirty="0" err="1">
                <a:solidFill>
                  <a:srgbClr val="002060"/>
                </a:solidFill>
                <a:highlight>
                  <a:srgbClr val="C0C0C0"/>
                </a:highlight>
              </a:rPr>
              <a:t>Imprensa</a:t>
            </a:r>
            <a:r>
              <a:rPr lang="tr-TR" dirty="0">
                <a:solidFill>
                  <a:srgbClr val="002060"/>
                </a:solidFill>
                <a:highlight>
                  <a:srgbClr val="C0C0C0"/>
                </a:highlight>
              </a:rPr>
              <a:t> </a:t>
            </a:r>
            <a:r>
              <a:rPr lang="tr-TR" dirty="0" err="1">
                <a:solidFill>
                  <a:srgbClr val="002060"/>
                </a:solidFill>
                <a:highlight>
                  <a:srgbClr val="C0C0C0"/>
                </a:highlight>
              </a:rPr>
              <a:t>Universidade</a:t>
            </a:r>
            <a:r>
              <a:rPr lang="tr-TR" dirty="0">
                <a:solidFill>
                  <a:srgbClr val="002060"/>
                </a:solidFill>
                <a:highlight>
                  <a:srgbClr val="C0C0C0"/>
                </a:highlight>
              </a:rPr>
              <a:t> de </a:t>
            </a:r>
            <a:r>
              <a:rPr lang="tr-TR" dirty="0" err="1">
                <a:solidFill>
                  <a:srgbClr val="002060"/>
                </a:solidFill>
                <a:highlight>
                  <a:srgbClr val="C0C0C0"/>
                </a:highlight>
              </a:rPr>
              <a:t>Evora</a:t>
            </a:r>
            <a:r>
              <a:rPr lang="tr-TR" dirty="0">
                <a:solidFill>
                  <a:srgbClr val="002060"/>
                </a:solidFill>
                <a:highlight>
                  <a:srgbClr val="C0C0C0"/>
                </a:highlight>
              </a:rPr>
              <a:t>.</a:t>
            </a:r>
          </a:p>
          <a:p>
            <a:pPr marL="444500" indent="-444500" algn="just">
              <a:lnSpc>
                <a:spcPct val="115000"/>
              </a:lnSpc>
            </a:pPr>
            <a:r>
              <a:rPr lang="tr-TR" b="1" dirty="0">
                <a:solidFill>
                  <a:srgbClr val="002060"/>
                </a:solidFill>
              </a:rPr>
              <a:t>GİRAY, F.H., </a:t>
            </a:r>
            <a:r>
              <a:rPr lang="tr-TR" dirty="0">
                <a:solidFill>
                  <a:srgbClr val="002060"/>
                </a:solidFill>
              </a:rPr>
              <a:t>SOYDAN, H.,  2023.  “Tarım Sektörü ve Gıda Güvencesi Açısından Yapay Zekâ Politikaları ve Uygulamaları”, Yarının Teknolojik Vizyonu ve Yapay Zekâ (</a:t>
            </a:r>
            <a:r>
              <a:rPr lang="tr-TR" dirty="0" err="1">
                <a:solidFill>
                  <a:srgbClr val="002060"/>
                </a:solidFill>
              </a:rPr>
              <a:t>edt</a:t>
            </a:r>
            <a:r>
              <a:rPr lang="tr-TR" dirty="0">
                <a:solidFill>
                  <a:srgbClr val="002060"/>
                </a:solidFill>
              </a:rPr>
              <a:t>: M. Umut </a:t>
            </a:r>
            <a:r>
              <a:rPr lang="tr-TR" dirty="0" err="1">
                <a:solidFill>
                  <a:srgbClr val="002060"/>
                </a:solidFill>
              </a:rPr>
              <a:t>Demirezen</a:t>
            </a:r>
            <a:r>
              <a:rPr lang="tr-TR" dirty="0">
                <a:solidFill>
                  <a:srgbClr val="002060"/>
                </a:solidFill>
              </a:rPr>
              <a:t>) isimli kitapta bölüm, ISBN: 978-625-398-937-8, 374 sayfa, 179-205. Sayfalar, Nobel Kitap, Nobel Bilimsel Eserler.</a:t>
            </a:r>
          </a:p>
          <a:p>
            <a:pPr marL="444500" lvl="0" indent="-444500" algn="just" rtl="0">
              <a:lnSpc>
                <a:spcPct val="115000"/>
              </a:lnSpc>
              <a:spcBef>
                <a:spcPts val="0"/>
              </a:spcBef>
              <a:spcAft>
                <a:spcPts val="0"/>
              </a:spcAft>
              <a:buNone/>
            </a:pPr>
            <a:endParaRPr dirty="0">
              <a:solidFill>
                <a:srgbClr val="002060"/>
              </a:solidFill>
            </a:endParaRPr>
          </a:p>
        </p:txBody>
      </p:sp>
      <p:sp>
        <p:nvSpPr>
          <p:cNvPr id="234" name="Google Shape;234;p13"/>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50" y="109475"/>
            <a:ext cx="9144000" cy="1215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tr-TR" sz="4000"/>
              <a:t>İŞBİRLİKLERİ</a:t>
            </a:r>
            <a:endParaRPr b="1"/>
          </a:p>
        </p:txBody>
      </p:sp>
      <p:grpSp>
        <p:nvGrpSpPr>
          <p:cNvPr id="240" name="Google Shape;240;p14"/>
          <p:cNvGrpSpPr/>
          <p:nvPr/>
        </p:nvGrpSpPr>
        <p:grpSpPr>
          <a:xfrm>
            <a:off x="576302" y="1845738"/>
            <a:ext cx="8000921" cy="4265370"/>
            <a:chOff x="39" y="914"/>
            <a:chExt cx="8000921" cy="4265370"/>
          </a:xfrm>
        </p:grpSpPr>
        <p:sp>
          <p:nvSpPr>
            <p:cNvPr id="241" name="Google Shape;241;p14"/>
            <p:cNvSpPr/>
            <p:nvPr/>
          </p:nvSpPr>
          <p:spPr>
            <a:xfrm>
              <a:off x="39" y="914"/>
              <a:ext cx="3738748" cy="460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4"/>
            <p:cNvSpPr txBox="1"/>
            <p:nvPr/>
          </p:nvSpPr>
          <p:spPr>
            <a:xfrm>
              <a:off x="39" y="914"/>
              <a:ext cx="3738748" cy="460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tr-TR" sz="1600" b="0" i="0" u="none" strike="noStrike" cap="none">
                  <a:solidFill>
                    <a:schemeClr val="lt1"/>
                  </a:solidFill>
                  <a:latin typeface="Verdana"/>
                  <a:ea typeface="Verdana"/>
                  <a:cs typeface="Verdana"/>
                  <a:sym typeface="Verdana"/>
                </a:rPr>
                <a:t>ULUSAL		</a:t>
              </a: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39" y="461714"/>
              <a:ext cx="3738748" cy="3804570"/>
            </a:xfrm>
            <a:prstGeom prst="rect">
              <a:avLst/>
            </a:prstGeom>
            <a:solidFill>
              <a:srgbClr val="E0E4E9">
                <a:alpha val="89411"/>
              </a:srgbClr>
            </a:solidFill>
            <a:ln w="25400" cap="flat" cmpd="sng">
              <a:solidFill>
                <a:srgbClr val="E0E4E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4"/>
            <p:cNvSpPr txBox="1"/>
            <p:nvPr/>
          </p:nvSpPr>
          <p:spPr>
            <a:xfrm>
              <a:off x="39" y="461714"/>
              <a:ext cx="3738748" cy="3804570"/>
            </a:xfrm>
            <a:prstGeom prst="rect">
              <a:avLst/>
            </a:prstGeom>
            <a:noFill/>
            <a:ln>
              <a:noFill/>
            </a:ln>
          </p:spPr>
          <p:txBody>
            <a:bodyPr spcFirstLastPara="1" wrap="square" lIns="85325" tIns="85325" rIns="113775" bIns="128000" anchor="t" anchorCtr="0">
              <a:noAutofit/>
            </a:bodyPr>
            <a:lstStyle/>
            <a:p>
              <a:pPr marL="171450" marR="0" lvl="1" indent="-177800" algn="l" rtl="0">
                <a:lnSpc>
                  <a:spcPct val="90000"/>
                </a:lnSpc>
                <a:spcBef>
                  <a:spcPts val="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Türkiye Tarım Ekonomistleri Derneği (TAREKODER)</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Avrasya Tarım Ekonomistleri Derneği (ATED)</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Yapay Zeka Politikaları Derneği (AIPA)</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TMMOB Ziraat Mühendisleri Odası</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Eskişehir Tarım Platformu</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Kalkınma Ajansları</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Bakanlıklar</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Belediyeler</a:t>
              </a:r>
              <a:endParaRPr sz="1700" i="0" u="none" strike="noStrike" cap="none">
                <a:solidFill>
                  <a:srgbClr val="000000"/>
                </a:solidFill>
                <a:latin typeface="Verdana"/>
                <a:ea typeface="Verdana"/>
                <a:cs typeface="Verdana"/>
                <a:sym typeface="Verdana"/>
              </a:endParaRPr>
            </a:p>
            <a:p>
              <a:pPr marL="171450" marR="0" lvl="1" indent="-177800" algn="l" rtl="0">
                <a:lnSpc>
                  <a:spcPct val="90000"/>
                </a:lnSpc>
                <a:spcBef>
                  <a:spcPts val="240"/>
                </a:spcBef>
                <a:spcAft>
                  <a:spcPts val="0"/>
                </a:spcAft>
                <a:buClr>
                  <a:srgbClr val="002060"/>
                </a:buClr>
                <a:buSzPts val="1700"/>
                <a:buFont typeface="Verdana"/>
                <a:buChar char="•"/>
              </a:pPr>
              <a:r>
                <a:rPr lang="tr-TR" sz="1700" i="0" u="none" strike="noStrike" cap="none">
                  <a:solidFill>
                    <a:srgbClr val="002060"/>
                  </a:solidFill>
                  <a:latin typeface="Verdana"/>
                  <a:ea typeface="Verdana"/>
                  <a:cs typeface="Verdana"/>
                  <a:sym typeface="Verdana"/>
                </a:rPr>
                <a:t>Diğer akademik birimler</a:t>
              </a:r>
              <a:endParaRPr sz="1700" i="0" u="none" strike="noStrike" cap="none">
                <a:solidFill>
                  <a:srgbClr val="000000"/>
                </a:solidFill>
                <a:latin typeface="Verdana"/>
                <a:ea typeface="Verdana"/>
                <a:cs typeface="Verdana"/>
                <a:sym typeface="Verdana"/>
              </a:endParaRPr>
            </a:p>
            <a:p>
              <a:pPr marL="171450" marR="0" lvl="1" indent="-69850" algn="l" rtl="0">
                <a:lnSpc>
                  <a:spcPct val="90000"/>
                </a:lnSpc>
                <a:spcBef>
                  <a:spcPts val="240"/>
                </a:spcBef>
                <a:spcAft>
                  <a:spcPts val="0"/>
                </a:spcAft>
                <a:buClr>
                  <a:schemeClr val="dk1"/>
                </a:buClr>
                <a:buSzPts val="1600"/>
                <a:buFont typeface="Verdana"/>
                <a:buNone/>
              </a:pPr>
              <a:endParaRPr sz="1600" b="0" i="0" u="none" strike="noStrike" cap="none">
                <a:solidFill>
                  <a:schemeClr val="dk1"/>
                </a:solidFill>
                <a:latin typeface="Verdana"/>
                <a:ea typeface="Verdana"/>
                <a:cs typeface="Verdana"/>
                <a:sym typeface="Verdana"/>
              </a:endParaRPr>
            </a:p>
          </p:txBody>
        </p:sp>
        <p:sp>
          <p:nvSpPr>
            <p:cNvPr id="245" name="Google Shape;245;p14"/>
            <p:cNvSpPr/>
            <p:nvPr/>
          </p:nvSpPr>
          <p:spPr>
            <a:xfrm>
              <a:off x="4262212" y="914"/>
              <a:ext cx="3738748" cy="460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4"/>
            <p:cNvSpPr txBox="1"/>
            <p:nvPr/>
          </p:nvSpPr>
          <p:spPr>
            <a:xfrm>
              <a:off x="4262212" y="914"/>
              <a:ext cx="3738748" cy="460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tr-TR" sz="1600" b="0" i="0" u="none" strike="noStrike" cap="none">
                  <a:solidFill>
                    <a:schemeClr val="lt1"/>
                  </a:solidFill>
                  <a:latin typeface="Verdana"/>
                  <a:ea typeface="Verdana"/>
                  <a:cs typeface="Verdana"/>
                  <a:sym typeface="Verdana"/>
                </a:rPr>
                <a:t>ULUSLARARASI</a:t>
              </a: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4262212" y="461714"/>
              <a:ext cx="3738748" cy="3804570"/>
            </a:xfrm>
            <a:prstGeom prst="rect">
              <a:avLst/>
            </a:prstGeom>
            <a:solidFill>
              <a:srgbClr val="E0E4E9">
                <a:alpha val="89411"/>
              </a:srgbClr>
            </a:solidFill>
            <a:ln w="25400" cap="flat" cmpd="sng">
              <a:solidFill>
                <a:srgbClr val="E0E4E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4"/>
            <p:cNvSpPr txBox="1"/>
            <p:nvPr/>
          </p:nvSpPr>
          <p:spPr>
            <a:xfrm>
              <a:off x="4262212" y="461714"/>
              <a:ext cx="3738748" cy="380457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CIHEAM </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PRIMA </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CIGIAR</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JRC</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COST</a:t>
              </a:r>
              <a:endParaRPr b="0" i="0" u="none" strike="noStrike" cap="none" dirty="0">
                <a:solidFill>
                  <a:srgbClr val="000000"/>
                </a:solidFill>
                <a:latin typeface="Arial"/>
                <a:ea typeface="Arial"/>
                <a:cs typeface="Arial"/>
                <a:sym typeface="Arial"/>
              </a:endParaRPr>
            </a:p>
            <a:p>
              <a:pPr marL="171450" marR="0" lvl="1" indent="-63500" algn="l" rtl="0">
                <a:lnSpc>
                  <a:spcPct val="90000"/>
                </a:lnSpc>
                <a:spcBef>
                  <a:spcPts val="255"/>
                </a:spcBef>
                <a:spcAft>
                  <a:spcPts val="0"/>
                </a:spcAft>
                <a:buClr>
                  <a:schemeClr val="dk1"/>
                </a:buClr>
                <a:buSzPts val="1700"/>
                <a:buFont typeface="Verdana"/>
                <a:buNone/>
              </a:pPr>
              <a:endParaRPr sz="1700" b="0" i="0" u="none" strike="noStrike" cap="none" dirty="0">
                <a:solidFill>
                  <a:srgbClr val="000000"/>
                </a:solidFill>
                <a:latin typeface="Verdana"/>
                <a:ea typeface="Verdana"/>
                <a:cs typeface="Verdana"/>
                <a:sym typeface="Verdana"/>
              </a:endParaRPr>
            </a:p>
            <a:p>
              <a:pPr marL="171450" marR="0" lvl="1" indent="-63500" algn="l" rtl="0">
                <a:lnSpc>
                  <a:spcPct val="90000"/>
                </a:lnSpc>
                <a:spcBef>
                  <a:spcPts val="255"/>
                </a:spcBef>
                <a:spcAft>
                  <a:spcPts val="0"/>
                </a:spcAft>
                <a:buClr>
                  <a:schemeClr val="dk1"/>
                </a:buClr>
                <a:buSzPts val="1700"/>
                <a:buFont typeface="Verdana"/>
                <a:buNone/>
              </a:pPr>
              <a:endParaRPr sz="1700" b="0" i="0" u="none" strike="noStrike" cap="none" dirty="0">
                <a:solidFill>
                  <a:srgbClr val="000000"/>
                </a:solidFill>
                <a:latin typeface="Verdana"/>
                <a:ea typeface="Verdana"/>
                <a:cs typeface="Verdana"/>
                <a:sym typeface="Verdana"/>
              </a:endParaRPr>
            </a:p>
            <a:p>
              <a:pPr marL="171450" marR="0" lvl="1" indent="-171450" algn="l" rtl="0">
                <a:lnSpc>
                  <a:spcPct val="90000"/>
                </a:lnSpc>
                <a:spcBef>
                  <a:spcPts val="255"/>
                </a:spcBef>
                <a:spcAft>
                  <a:spcPts val="0"/>
                </a:spcAft>
                <a:buClr>
                  <a:srgbClr val="002060"/>
                </a:buClr>
                <a:buSzPts val="1700"/>
                <a:buFont typeface="Verdana"/>
                <a:buChar char="•"/>
              </a:pPr>
              <a:endParaRPr lang="tr-TR" b="0" i="0" u="none" strike="noStrike" cap="none" dirty="0">
                <a:solidFill>
                  <a:srgbClr val="002060"/>
                </a:solidFill>
                <a:latin typeface="Verdana"/>
                <a:ea typeface="Verdana"/>
                <a:cs typeface="Verdana"/>
                <a:sym typeface="Verdana"/>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EU </a:t>
              </a:r>
              <a:r>
                <a:rPr lang="tr-TR" b="0" i="0" u="none" strike="noStrike" cap="none" dirty="0" err="1">
                  <a:solidFill>
                    <a:srgbClr val="002060"/>
                  </a:solidFill>
                  <a:latin typeface="Verdana"/>
                  <a:ea typeface="Verdana"/>
                  <a:cs typeface="Verdana"/>
                  <a:sym typeface="Verdana"/>
                </a:rPr>
                <a:t>Rural</a:t>
              </a:r>
              <a:r>
                <a:rPr lang="tr-TR" b="0" i="0" u="none" strike="noStrike" cap="none" dirty="0">
                  <a:solidFill>
                    <a:srgbClr val="002060"/>
                  </a:solidFill>
                  <a:latin typeface="Verdana"/>
                  <a:ea typeface="Verdana"/>
                  <a:cs typeface="Verdana"/>
                  <a:sym typeface="Verdana"/>
                </a:rPr>
                <a:t> </a:t>
              </a:r>
              <a:r>
                <a:rPr lang="tr-TR" b="0" i="0" u="none" strike="noStrike" cap="none" dirty="0" err="1">
                  <a:solidFill>
                    <a:srgbClr val="002060"/>
                  </a:solidFill>
                  <a:latin typeface="Verdana"/>
                  <a:ea typeface="Verdana"/>
                  <a:cs typeface="Verdana"/>
                  <a:sym typeface="Verdana"/>
                </a:rPr>
                <a:t>Pact</a:t>
              </a:r>
              <a:r>
                <a:rPr lang="tr-TR" b="0" i="0" u="none" strike="noStrike" cap="none" dirty="0">
                  <a:solidFill>
                    <a:srgbClr val="002060"/>
                  </a:solidFill>
                  <a:latin typeface="Verdana"/>
                  <a:ea typeface="Verdana"/>
                  <a:cs typeface="Verdana"/>
                  <a:sym typeface="Verdana"/>
                </a:rPr>
                <a:t> </a:t>
              </a:r>
              <a:r>
                <a:rPr lang="tr-TR" b="0" i="0" u="none" strike="noStrike" cap="none" dirty="0" err="1">
                  <a:solidFill>
                    <a:srgbClr val="002060"/>
                  </a:solidFill>
                  <a:latin typeface="Verdana"/>
                  <a:ea typeface="Verdana"/>
                  <a:cs typeface="Verdana"/>
                  <a:sym typeface="Verdana"/>
                </a:rPr>
                <a:t>Community</a:t>
              </a:r>
              <a:r>
                <a:rPr lang="tr-TR" b="0" i="0" u="none" strike="noStrike" cap="none" dirty="0">
                  <a:solidFill>
                    <a:srgbClr val="002060"/>
                  </a:solidFill>
                  <a:latin typeface="Verdana"/>
                  <a:ea typeface="Verdana"/>
                  <a:cs typeface="Verdana"/>
                  <a:sym typeface="Verdana"/>
                </a:rPr>
                <a:t> Platform </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EURYO (</a:t>
              </a:r>
              <a:r>
                <a:rPr lang="tr-TR" b="0" i="0" u="none" strike="noStrike" cap="none" dirty="0" err="1">
                  <a:solidFill>
                    <a:srgbClr val="002060"/>
                  </a:solidFill>
                  <a:latin typeface="Verdana"/>
                  <a:ea typeface="Verdana"/>
                  <a:cs typeface="Verdana"/>
                  <a:sym typeface="Verdana"/>
                </a:rPr>
                <a:t>European</a:t>
              </a:r>
              <a:r>
                <a:rPr lang="tr-TR" b="0" i="0" u="none" strike="noStrike" cap="none" dirty="0">
                  <a:solidFill>
                    <a:srgbClr val="002060"/>
                  </a:solidFill>
                  <a:latin typeface="Verdana"/>
                  <a:ea typeface="Verdana"/>
                  <a:cs typeface="Verdana"/>
                  <a:sym typeface="Verdana"/>
                </a:rPr>
                <a:t> </a:t>
              </a:r>
              <a:r>
                <a:rPr lang="tr-TR" b="0" i="0" u="none" strike="noStrike" cap="none" dirty="0" err="1">
                  <a:solidFill>
                    <a:srgbClr val="002060"/>
                  </a:solidFill>
                  <a:latin typeface="Verdana"/>
                  <a:ea typeface="Verdana"/>
                  <a:cs typeface="Verdana"/>
                  <a:sym typeface="Verdana"/>
                </a:rPr>
                <a:t>Rural</a:t>
              </a:r>
              <a:r>
                <a:rPr lang="tr-TR" b="0" i="0" u="none" strike="noStrike" cap="none" dirty="0">
                  <a:solidFill>
                    <a:srgbClr val="002060"/>
                  </a:solidFill>
                  <a:latin typeface="Verdana"/>
                  <a:ea typeface="Verdana"/>
                  <a:cs typeface="Verdana"/>
                  <a:sym typeface="Verdana"/>
                </a:rPr>
                <a:t> </a:t>
              </a:r>
              <a:r>
                <a:rPr lang="tr-TR" b="0" i="0" u="none" strike="noStrike" cap="none" dirty="0" err="1">
                  <a:solidFill>
                    <a:srgbClr val="002060"/>
                  </a:solidFill>
                  <a:latin typeface="Verdana"/>
                  <a:ea typeface="Verdana"/>
                  <a:cs typeface="Verdana"/>
                  <a:sym typeface="Verdana"/>
                </a:rPr>
                <a:t>Youth</a:t>
              </a:r>
              <a:r>
                <a:rPr lang="tr-TR" b="0" i="0" u="none" strike="noStrike" cap="none" dirty="0">
                  <a:solidFill>
                    <a:srgbClr val="002060"/>
                  </a:solidFill>
                  <a:latin typeface="Verdana"/>
                  <a:ea typeface="Verdana"/>
                  <a:cs typeface="Verdana"/>
                  <a:sym typeface="Verdana"/>
                </a:rPr>
                <a:t> </a:t>
              </a:r>
              <a:r>
                <a:rPr lang="tr-TR" b="0" i="0" u="none" strike="noStrike" cap="none" dirty="0" err="1">
                  <a:solidFill>
                    <a:srgbClr val="002060"/>
                  </a:solidFill>
                  <a:latin typeface="Verdana"/>
                  <a:ea typeface="Verdana"/>
                  <a:cs typeface="Verdana"/>
                  <a:sym typeface="Verdana"/>
                </a:rPr>
                <a:t>Observatory</a:t>
              </a:r>
              <a:r>
                <a:rPr lang="tr-TR" b="0" i="0" u="none" strike="noStrike" cap="none" dirty="0">
                  <a:solidFill>
                    <a:srgbClr val="002060"/>
                  </a:solidFill>
                  <a:latin typeface="Verdana"/>
                  <a:ea typeface="Verdana"/>
                  <a:cs typeface="Verdana"/>
                  <a:sym typeface="Verdana"/>
                </a:rPr>
                <a:t>)</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err="1">
                  <a:solidFill>
                    <a:srgbClr val="002060"/>
                  </a:solidFill>
                  <a:latin typeface="Verdana"/>
                  <a:ea typeface="Verdana"/>
                  <a:cs typeface="Verdana"/>
                  <a:sym typeface="Verdana"/>
                </a:rPr>
                <a:t>Çekya</a:t>
              </a:r>
              <a:r>
                <a:rPr lang="tr-TR" b="0" i="0" u="none" strike="noStrike" cap="none" dirty="0">
                  <a:solidFill>
                    <a:srgbClr val="002060"/>
                  </a:solidFill>
                  <a:latin typeface="Verdana"/>
                  <a:ea typeface="Verdana"/>
                  <a:cs typeface="Verdana"/>
                  <a:sym typeface="Verdana"/>
                </a:rPr>
                <a:t> Prag Üniversitesi</a:t>
              </a:r>
              <a:endParaRPr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rgbClr val="002060"/>
                </a:buClr>
                <a:buSzPts val="1700"/>
                <a:buFont typeface="Verdana"/>
                <a:buChar char="•"/>
              </a:pPr>
              <a:r>
                <a:rPr lang="tr-TR" b="0" i="0" u="none" strike="noStrike" cap="none" dirty="0">
                  <a:solidFill>
                    <a:srgbClr val="002060"/>
                  </a:solidFill>
                  <a:latin typeface="Verdana"/>
                  <a:ea typeface="Verdana"/>
                  <a:cs typeface="Verdana"/>
                  <a:sym typeface="Verdana"/>
                </a:rPr>
                <a:t>Almanya </a:t>
              </a:r>
              <a:r>
                <a:rPr lang="tr-TR" b="0" i="0" u="none" strike="noStrike" cap="none" dirty="0" err="1">
                  <a:solidFill>
                    <a:srgbClr val="002060"/>
                  </a:solidFill>
                  <a:latin typeface="Verdana"/>
                  <a:ea typeface="Verdana"/>
                  <a:cs typeface="Verdana"/>
                  <a:sym typeface="Verdana"/>
                </a:rPr>
                <a:t>Kassel</a:t>
              </a:r>
              <a:r>
                <a:rPr lang="tr-TR" b="0" i="0" u="none" strike="noStrike" cap="none" dirty="0">
                  <a:solidFill>
                    <a:srgbClr val="002060"/>
                  </a:solidFill>
                  <a:latin typeface="Verdana"/>
                  <a:ea typeface="Verdana"/>
                  <a:cs typeface="Verdana"/>
                  <a:sym typeface="Verdana"/>
                </a:rPr>
                <a:t> Üniversitesi</a:t>
              </a:r>
            </a:p>
            <a:p>
              <a:pPr marL="171450" lvl="1" indent="-171450">
                <a:lnSpc>
                  <a:spcPct val="90000"/>
                </a:lnSpc>
                <a:spcBef>
                  <a:spcPts val="255"/>
                </a:spcBef>
                <a:buClr>
                  <a:srgbClr val="002060"/>
                </a:buClr>
                <a:buSzPts val="1700"/>
                <a:buFont typeface="Verdana"/>
                <a:buChar char="•"/>
              </a:pPr>
              <a:r>
                <a:rPr lang="tr-TR" dirty="0">
                  <a:solidFill>
                    <a:srgbClr val="002060"/>
                  </a:solidFill>
                  <a:latin typeface="Verdana"/>
                  <a:ea typeface="Verdana"/>
                  <a:cs typeface="Verdana"/>
                </a:rPr>
                <a:t>Litvanya </a:t>
              </a:r>
              <a:r>
                <a:rPr lang="tr-TR" dirty="0" err="1">
                  <a:solidFill>
                    <a:srgbClr val="002060"/>
                  </a:solidFill>
                  <a:latin typeface="Verdana"/>
                  <a:ea typeface="Verdana"/>
                  <a:cs typeface="Verdana"/>
                </a:rPr>
                <a:t>Vytautas</a:t>
              </a:r>
              <a:r>
                <a:rPr lang="tr-TR" dirty="0">
                  <a:solidFill>
                    <a:srgbClr val="002060"/>
                  </a:solidFill>
                  <a:latin typeface="Verdana"/>
                  <a:ea typeface="Verdana"/>
                  <a:cs typeface="Verdana"/>
                </a:rPr>
                <a:t> </a:t>
              </a:r>
              <a:r>
                <a:rPr lang="tr-TR" dirty="0" err="1">
                  <a:solidFill>
                    <a:srgbClr val="002060"/>
                  </a:solidFill>
                  <a:latin typeface="Verdana"/>
                  <a:ea typeface="Verdana"/>
                  <a:cs typeface="Verdana"/>
                </a:rPr>
                <a:t>Magnus</a:t>
              </a:r>
              <a:r>
                <a:rPr lang="tr-TR" dirty="0">
                  <a:solidFill>
                    <a:srgbClr val="002060"/>
                  </a:solidFill>
                  <a:latin typeface="Verdana"/>
                  <a:ea typeface="Verdana"/>
                  <a:cs typeface="Verdana"/>
                </a:rPr>
                <a:t> Üniversitesi</a:t>
              </a:r>
            </a:p>
            <a:p>
              <a:pPr marL="171450" lvl="1" indent="-171450">
                <a:lnSpc>
                  <a:spcPct val="90000"/>
                </a:lnSpc>
                <a:spcBef>
                  <a:spcPts val="255"/>
                </a:spcBef>
                <a:buClr>
                  <a:srgbClr val="002060"/>
                </a:buClr>
                <a:buSzPts val="1700"/>
                <a:buFont typeface="Verdana"/>
                <a:buChar char="•"/>
              </a:pPr>
              <a:r>
                <a:rPr lang="tr-TR" dirty="0">
                  <a:solidFill>
                    <a:srgbClr val="002060"/>
                  </a:solidFill>
                  <a:latin typeface="Verdana"/>
                  <a:ea typeface="Verdana"/>
                  <a:cs typeface="Verdana"/>
                </a:rPr>
                <a:t>Portekiz </a:t>
              </a:r>
              <a:r>
                <a:rPr lang="tr-TR" dirty="0" err="1">
                  <a:solidFill>
                    <a:srgbClr val="002060"/>
                  </a:solidFill>
                  <a:latin typeface="Verdana"/>
                  <a:ea typeface="Verdana"/>
                  <a:cs typeface="Verdana"/>
                </a:rPr>
                <a:t>Evora</a:t>
              </a:r>
              <a:r>
                <a:rPr lang="tr-TR" dirty="0">
                  <a:solidFill>
                    <a:srgbClr val="002060"/>
                  </a:solidFill>
                  <a:latin typeface="Verdana"/>
                  <a:ea typeface="Verdana"/>
                  <a:cs typeface="Verdana"/>
                </a:rPr>
                <a:t> Üniversitesi</a:t>
              </a:r>
            </a:p>
            <a:p>
              <a:pPr marL="171450" marR="0" lvl="1" indent="-171450" algn="l" rtl="0">
                <a:lnSpc>
                  <a:spcPct val="90000"/>
                </a:lnSpc>
                <a:spcBef>
                  <a:spcPts val="255"/>
                </a:spcBef>
                <a:spcAft>
                  <a:spcPts val="0"/>
                </a:spcAft>
                <a:buClr>
                  <a:srgbClr val="002060"/>
                </a:buClr>
                <a:buSzPts val="1700"/>
                <a:buFont typeface="Verdana"/>
                <a:buChar char="•"/>
              </a:pPr>
              <a:endParaRPr sz="1700" b="0" i="0" u="none" strike="noStrike" cap="none" dirty="0">
                <a:solidFill>
                  <a:srgbClr val="000000"/>
                </a:solidFill>
                <a:latin typeface="Arial"/>
                <a:ea typeface="Arial"/>
                <a:cs typeface="Arial"/>
                <a:sym typeface="Arial"/>
              </a:endParaRPr>
            </a:p>
          </p:txBody>
        </p:sp>
      </p:grpSp>
      <p:pic>
        <p:nvPicPr>
          <p:cNvPr id="249" name="Google Shape;249;p14" descr="metin, ekran görüntüsü, yazı tipi içeren bir resim&#10;&#10;Açıklama otomatik olarak oluşturuldu"/>
          <p:cNvPicPr preferRelativeResize="0"/>
          <p:nvPr/>
        </p:nvPicPr>
        <p:blipFill rotWithShape="1">
          <a:blip r:embed="rId3">
            <a:alphaModFix/>
          </a:blip>
          <a:srcRect l="9404" t="11869" r="6697" b="11868"/>
          <a:stretch/>
        </p:blipFill>
        <p:spPr>
          <a:xfrm>
            <a:off x="6146650" y="2350575"/>
            <a:ext cx="2421074" cy="1872725"/>
          </a:xfrm>
          <a:prstGeom prst="rect">
            <a:avLst/>
          </a:prstGeom>
          <a:noFill/>
          <a:ln>
            <a:noFill/>
          </a:ln>
        </p:spPr>
      </p:pic>
      <p:sp>
        <p:nvSpPr>
          <p:cNvPr id="250" name="Google Shape;250;p14"/>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14</a:t>
            </a:fld>
            <a:endParaRPr/>
          </a:p>
        </p:txBody>
      </p:sp>
      <p:sp>
        <p:nvSpPr>
          <p:cNvPr id="251" name="Google Shape;251;p14"/>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513600" y="87775"/>
            <a:ext cx="8116800" cy="1215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2400" dirty="0"/>
              <a:t>Toplumsal katkıya yönelik ulusal faaliyetler </a:t>
            </a:r>
            <a:r>
              <a:rPr lang="tr-TR" sz="2800" dirty="0"/>
              <a:t>(2023)</a:t>
            </a:r>
            <a:endParaRPr sz="2800" dirty="0"/>
          </a:p>
        </p:txBody>
      </p:sp>
      <p:sp>
        <p:nvSpPr>
          <p:cNvPr id="257" name="Google Shape;257;p15"/>
          <p:cNvSpPr txBox="1">
            <a:spLocks noGrp="1"/>
          </p:cNvSpPr>
          <p:nvPr>
            <p:ph type="body" idx="1"/>
          </p:nvPr>
        </p:nvSpPr>
        <p:spPr>
          <a:xfrm>
            <a:off x="325550" y="1752600"/>
            <a:ext cx="8477100" cy="4389300"/>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469900" lvl="0" indent="-469900" algn="l" rtl="0">
              <a:lnSpc>
                <a:spcPct val="100000"/>
              </a:lnSpc>
              <a:spcBef>
                <a:spcPts val="0"/>
              </a:spcBef>
              <a:spcAft>
                <a:spcPts val="0"/>
              </a:spcAft>
              <a:buSzPts val="1400"/>
              <a:buChar char="□"/>
            </a:pPr>
            <a:r>
              <a:rPr lang="tr-TR" sz="1400"/>
              <a:t>Tarım ve Orman Bakanlığı Yönetim Otoritesi tarafından uygulanan Ulusal Kırsal Ağ Teknik Destek Programı Avrupa Birliği LEADER kapsamında Yerel Eylem Gruplarına Yönelik Kapasite ve Kısa Tedarik Zinciri Geliştirme Projesi kapsamında </a:t>
            </a:r>
            <a:endParaRPr/>
          </a:p>
          <a:p>
            <a:pPr marL="1371600" lvl="2" indent="-317500" algn="l" rtl="0">
              <a:lnSpc>
                <a:spcPct val="100000"/>
              </a:lnSpc>
              <a:spcBef>
                <a:spcPts val="280"/>
              </a:spcBef>
              <a:spcAft>
                <a:spcPts val="0"/>
              </a:spcAft>
              <a:buSzPts val="1400"/>
              <a:buChar char="□"/>
            </a:pPr>
            <a:r>
              <a:rPr lang="tr-TR" sz="1400"/>
              <a:t>Yerel Eylem Grupları Tanışma ve Dinleme Toplantısı </a:t>
            </a:r>
            <a:endParaRPr sz="1400"/>
          </a:p>
          <a:p>
            <a:pPr marL="1371600" lvl="2" indent="-317500" algn="l" rtl="0">
              <a:lnSpc>
                <a:spcPct val="100000"/>
              </a:lnSpc>
              <a:spcBef>
                <a:spcPts val="280"/>
              </a:spcBef>
              <a:spcAft>
                <a:spcPts val="0"/>
              </a:spcAft>
              <a:buSzPts val="1400"/>
              <a:buChar char="□"/>
            </a:pPr>
            <a:r>
              <a:rPr lang="tr-TR" sz="1400"/>
              <a:t>12 ildeki 49 Yerel Eylem grubu ve yerel paydaşlarla yapılan toplantılara katılım ve uzman katkısı sağlanmıştır. </a:t>
            </a:r>
            <a:endParaRPr sz="1400"/>
          </a:p>
          <a:p>
            <a:pPr marL="1371600" lvl="2" indent="-317500" algn="l" rtl="0">
              <a:lnSpc>
                <a:spcPct val="100000"/>
              </a:lnSpc>
              <a:spcBef>
                <a:spcPts val="280"/>
              </a:spcBef>
              <a:spcAft>
                <a:spcPts val="0"/>
              </a:spcAft>
              <a:buSzPts val="1400"/>
              <a:buChar char="□"/>
            </a:pPr>
            <a:r>
              <a:rPr lang="tr-TR" sz="1400"/>
              <a:t>Yerel Ürün Destekleme Stratejileri Raporu</a:t>
            </a:r>
            <a:endParaRPr sz="1400"/>
          </a:p>
          <a:p>
            <a:pPr marL="1371600" lvl="2" indent="-317500" algn="l" rtl="0">
              <a:lnSpc>
                <a:spcPct val="100000"/>
              </a:lnSpc>
              <a:spcBef>
                <a:spcPts val="280"/>
              </a:spcBef>
              <a:spcAft>
                <a:spcPts val="0"/>
              </a:spcAft>
              <a:buSzPts val="1400"/>
              <a:buChar char="□"/>
            </a:pPr>
            <a:r>
              <a:rPr lang="tr-TR" sz="1400"/>
              <a:t>UKA Festivali kapsamında YEG personeline eğitim</a:t>
            </a:r>
            <a:endParaRPr sz="1400"/>
          </a:p>
          <a:p>
            <a:pPr marL="469900" lvl="0" indent="-469900" algn="l" rtl="0">
              <a:lnSpc>
                <a:spcPct val="100000"/>
              </a:lnSpc>
              <a:spcBef>
                <a:spcPts val="280"/>
              </a:spcBef>
              <a:spcAft>
                <a:spcPts val="0"/>
              </a:spcAft>
              <a:buSzPts val="1400"/>
              <a:buChar char="□"/>
            </a:pPr>
            <a:r>
              <a:rPr lang="tr-TR" sz="1400"/>
              <a:t>II. SÜRDÜRÜLEBİLİR KIRSAL YAŞAM ÇALIŞTAYI Tarımda Doğal Kaynak Kullanımında Yeni Yaklaşımlar Zorunluluğu «Sürdürülebilir Tarımsal Üretim ve Gıda Güvencesi için Yeni Yaklaşımlar»  sunumu</a:t>
            </a:r>
            <a:endParaRPr sz="1400"/>
          </a:p>
          <a:p>
            <a:pPr marL="469900" lvl="0" indent="-469900" algn="l" rtl="0">
              <a:lnSpc>
                <a:spcPct val="100000"/>
              </a:lnSpc>
              <a:spcBef>
                <a:spcPts val="280"/>
              </a:spcBef>
              <a:spcAft>
                <a:spcPts val="0"/>
              </a:spcAft>
              <a:buSzPts val="1400"/>
              <a:buChar char="□"/>
            </a:pPr>
            <a:r>
              <a:rPr lang="tr-TR" sz="1400"/>
              <a:t>Aile ve Sosyal Hizmetler Bakanlığı tarafından düzenlenen Kadınların Kooperatifler Yoluyla Güçlendirilmesi Projenin Eskişehir paydaş toplantısına katılım ve çalıştayda moderatörlük </a:t>
            </a:r>
            <a:endParaRPr/>
          </a:p>
          <a:p>
            <a:pPr marL="469900" lvl="0" indent="-469900" algn="l" rtl="0">
              <a:lnSpc>
                <a:spcPct val="100000"/>
              </a:lnSpc>
              <a:spcBef>
                <a:spcPts val="280"/>
              </a:spcBef>
              <a:spcAft>
                <a:spcPts val="0"/>
              </a:spcAft>
              <a:buSzPts val="1400"/>
              <a:buChar char="□"/>
            </a:pPr>
            <a:r>
              <a:rPr lang="tr-TR" sz="1400"/>
              <a:t>Yapay Zeka Politikaları Derneğinin faaliyetleri kapsamında</a:t>
            </a:r>
            <a:endParaRPr/>
          </a:p>
          <a:p>
            <a:pPr marL="1371600" lvl="2" indent="-317500" algn="l" rtl="0">
              <a:lnSpc>
                <a:spcPct val="100000"/>
              </a:lnSpc>
              <a:spcBef>
                <a:spcPts val="280"/>
              </a:spcBef>
              <a:spcAft>
                <a:spcPts val="0"/>
              </a:spcAft>
              <a:buSzPts val="1400"/>
              <a:buChar char="□"/>
            </a:pPr>
            <a:r>
              <a:rPr lang="tr-TR" sz="1400"/>
              <a:t>Tarım ve Gıda Güvencesi için YZ Kullanımı (Podcast) </a:t>
            </a:r>
            <a:endParaRPr sz="1400"/>
          </a:p>
          <a:p>
            <a:pPr marL="1371600" lvl="2" indent="-317500" algn="l" rtl="0">
              <a:lnSpc>
                <a:spcPct val="100000"/>
              </a:lnSpc>
              <a:spcBef>
                <a:spcPts val="280"/>
              </a:spcBef>
              <a:spcAft>
                <a:spcPts val="0"/>
              </a:spcAft>
              <a:buSzPts val="1400"/>
              <a:buChar char="□"/>
            </a:pPr>
            <a:r>
              <a:rPr lang="tr-TR" sz="1400"/>
              <a:t>Mersin Valiliği himayesinde Yapay Zeka Çalıştayında Tarım sunumu</a:t>
            </a:r>
            <a:endParaRPr sz="1400"/>
          </a:p>
          <a:p>
            <a:pPr marL="0" lvl="0" indent="0" algn="l" rtl="0">
              <a:lnSpc>
                <a:spcPct val="100000"/>
              </a:lnSpc>
              <a:spcBef>
                <a:spcPts val="440"/>
              </a:spcBef>
              <a:spcAft>
                <a:spcPts val="0"/>
              </a:spcAft>
              <a:buSzPts val="2200"/>
              <a:buNone/>
            </a:pPr>
            <a:endParaRPr sz="2200"/>
          </a:p>
          <a:p>
            <a:pPr marL="469900" lvl="0" indent="-469900" algn="l" rtl="0">
              <a:lnSpc>
                <a:spcPct val="100000"/>
              </a:lnSpc>
              <a:spcBef>
                <a:spcPts val="440"/>
              </a:spcBef>
              <a:spcAft>
                <a:spcPts val="0"/>
              </a:spcAft>
              <a:buSzPts val="2200"/>
              <a:buFont typeface="Noto Sans Symbols"/>
              <a:buNone/>
            </a:pPr>
            <a:r>
              <a:rPr lang="tr-TR" sz="2200"/>
              <a:t>      </a:t>
            </a:r>
            <a:endParaRPr/>
          </a:p>
          <a:p>
            <a:pPr marL="469900" lvl="0" indent="-330200" algn="l" rtl="0">
              <a:lnSpc>
                <a:spcPct val="100000"/>
              </a:lnSpc>
              <a:spcBef>
                <a:spcPts val="440"/>
              </a:spcBef>
              <a:spcAft>
                <a:spcPts val="0"/>
              </a:spcAft>
              <a:buSzPts val="2200"/>
              <a:buNone/>
            </a:pPr>
            <a:endParaRPr sz="2200"/>
          </a:p>
        </p:txBody>
      </p:sp>
      <p:sp>
        <p:nvSpPr>
          <p:cNvPr id="258" name="Google Shape;258;p15"/>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15</a:t>
            </a:fld>
            <a:endParaRPr/>
          </a:p>
        </p:txBody>
      </p:sp>
      <p:sp>
        <p:nvSpPr>
          <p:cNvPr id="259" name="Google Shape;259;p15"/>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title"/>
          </p:nvPr>
        </p:nvSpPr>
        <p:spPr>
          <a:xfrm>
            <a:off x="425400" y="108525"/>
            <a:ext cx="8293200" cy="115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2600"/>
              <a:t>Toplumsal katkıya yönelik uluslararası faaliyetler (2023)</a:t>
            </a:r>
            <a:endParaRPr sz="2600"/>
          </a:p>
        </p:txBody>
      </p:sp>
      <p:sp>
        <p:nvSpPr>
          <p:cNvPr id="265" name="Google Shape;265;p16"/>
          <p:cNvSpPr txBox="1">
            <a:spLocks noGrp="1"/>
          </p:cNvSpPr>
          <p:nvPr>
            <p:ph type="body" idx="1"/>
          </p:nvPr>
        </p:nvSpPr>
        <p:spPr>
          <a:xfrm>
            <a:off x="215550" y="1947925"/>
            <a:ext cx="8712900" cy="4042200"/>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723900" lvl="1" indent="-292100" algn="l" rtl="0">
              <a:lnSpc>
                <a:spcPct val="100000"/>
              </a:lnSpc>
              <a:spcBef>
                <a:spcPts val="0"/>
              </a:spcBef>
              <a:spcAft>
                <a:spcPts val="0"/>
              </a:spcAft>
              <a:buClr>
                <a:srgbClr val="002060"/>
              </a:buClr>
              <a:buSzPts val="1500"/>
              <a:buChar char="■"/>
            </a:pPr>
            <a:r>
              <a:rPr lang="tr-TR" sz="1500"/>
              <a:t>COST RNY uyum ve nihai çalıştaylarına katılım</a:t>
            </a:r>
            <a:endParaRPr sz="2700"/>
          </a:p>
          <a:p>
            <a:pPr marL="723900" lvl="1" indent="-19685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Yapay Zeka Zirvesi Tarım ve İklim Değişikliği Panelinde konuşmacı</a:t>
            </a:r>
            <a:endParaRPr sz="2700"/>
          </a:p>
          <a:p>
            <a:pPr marL="723900" lvl="1" indent="-19685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ERASMUS Sosyal Sermaye Projesi Çarpan Olay Toplantısında sunum</a:t>
            </a:r>
            <a:endParaRPr sz="2700"/>
          </a:p>
          <a:p>
            <a:pPr marL="723900" lvl="1" indent="-19685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Uluslararası İşbirlikleri için Meyvecilik Ekonomisi Konferansında konuşmacı</a:t>
            </a:r>
            <a:endParaRPr sz="2700"/>
          </a:p>
          <a:p>
            <a:pPr marL="723900" lvl="1" indent="-19685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FUTUREMED (COST Action CA22162 Yönetim Kurulu toplantısına katılım</a:t>
            </a:r>
            <a:endParaRPr sz="2700"/>
          </a:p>
          <a:p>
            <a:pPr marL="723900" lvl="1" indent="-19685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ReRural Projesi Çarpan Etkisi Toplantısında konuşmacı</a:t>
            </a:r>
            <a:endParaRPr sz="2700"/>
          </a:p>
          <a:p>
            <a:pPr marL="438150" lvl="1" indent="0" algn="l" rtl="0">
              <a:lnSpc>
                <a:spcPct val="100000"/>
              </a:lnSpc>
              <a:spcBef>
                <a:spcPts val="280"/>
              </a:spcBef>
              <a:spcAft>
                <a:spcPts val="0"/>
              </a:spcAft>
              <a:buSzPts val="1400"/>
              <a:buNone/>
            </a:pPr>
            <a:endParaRPr sz="1500"/>
          </a:p>
          <a:p>
            <a:pPr marL="723900" lvl="1" indent="-292100" algn="l" rtl="0">
              <a:lnSpc>
                <a:spcPct val="100000"/>
              </a:lnSpc>
              <a:spcBef>
                <a:spcPts val="280"/>
              </a:spcBef>
              <a:spcAft>
                <a:spcPts val="0"/>
              </a:spcAft>
              <a:buClr>
                <a:srgbClr val="002060"/>
              </a:buClr>
              <a:buSzPts val="1500"/>
              <a:buChar char="■"/>
            </a:pPr>
            <a:r>
              <a:rPr lang="tr-TR" sz="1500"/>
              <a:t>Tarım ve Orman Bakanlığı AB ve Dış İlişkiler Genel Müdürlüğü tarafından düzenlenen Avrupa Yeşil Mutabakatı Eğitiminde Eğitimci</a:t>
            </a:r>
            <a:endParaRPr sz="2700"/>
          </a:p>
          <a:p>
            <a:pPr marL="723900" lvl="1" indent="-196850" algn="l" rtl="0">
              <a:lnSpc>
                <a:spcPct val="100000"/>
              </a:lnSpc>
              <a:spcBef>
                <a:spcPts val="280"/>
              </a:spcBef>
              <a:spcAft>
                <a:spcPts val="0"/>
              </a:spcAft>
              <a:buSzPts val="1400"/>
              <a:buNone/>
            </a:pPr>
            <a:endParaRPr sz="1400"/>
          </a:p>
          <a:p>
            <a:pPr marL="0" lvl="0" indent="0" algn="l" rtl="0">
              <a:lnSpc>
                <a:spcPct val="100000"/>
              </a:lnSpc>
              <a:spcBef>
                <a:spcPts val="440"/>
              </a:spcBef>
              <a:spcAft>
                <a:spcPts val="0"/>
              </a:spcAft>
              <a:buSzPts val="2200"/>
              <a:buNone/>
            </a:pPr>
            <a:endParaRPr sz="2200"/>
          </a:p>
          <a:p>
            <a:pPr marL="469900" lvl="0" indent="-469900" algn="l" rtl="0">
              <a:lnSpc>
                <a:spcPct val="100000"/>
              </a:lnSpc>
              <a:spcBef>
                <a:spcPts val="440"/>
              </a:spcBef>
              <a:spcAft>
                <a:spcPts val="0"/>
              </a:spcAft>
              <a:buSzPts val="2200"/>
              <a:buFont typeface="Noto Sans Symbols"/>
              <a:buNone/>
            </a:pPr>
            <a:r>
              <a:rPr lang="tr-TR" sz="2200"/>
              <a:t>      </a:t>
            </a:r>
            <a:endParaRPr/>
          </a:p>
          <a:p>
            <a:pPr marL="0" lvl="0" indent="0" algn="ctr" rtl="0">
              <a:spcBef>
                <a:spcPts val="0"/>
              </a:spcBef>
              <a:spcAft>
                <a:spcPts val="0"/>
              </a:spcAft>
              <a:buSzPts val="1800"/>
              <a:buNone/>
            </a:pPr>
            <a:r>
              <a:rPr lang="tr-TR" sz="1800"/>
              <a:t>Tarım ve Gıda Tedarik Zincirleri Çalışma Grubu</a:t>
            </a:r>
            <a:endParaRPr sz="1800"/>
          </a:p>
          <a:p>
            <a:pPr marL="469900" lvl="0" indent="-330200" algn="l" rtl="0">
              <a:lnSpc>
                <a:spcPct val="100000"/>
              </a:lnSpc>
              <a:spcBef>
                <a:spcPts val="440"/>
              </a:spcBef>
              <a:spcAft>
                <a:spcPts val="0"/>
              </a:spcAft>
              <a:buSzPts val="2200"/>
              <a:buNone/>
            </a:pPr>
            <a:endParaRPr sz="2200"/>
          </a:p>
        </p:txBody>
      </p:sp>
      <p:sp>
        <p:nvSpPr>
          <p:cNvPr id="266" name="Google Shape;266;p16"/>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576250" y="152875"/>
            <a:ext cx="8567700" cy="88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2800"/>
              <a:t>Toplumsal katkıya yönelik yayınlar</a:t>
            </a:r>
            <a:endParaRPr sz="2800"/>
          </a:p>
        </p:txBody>
      </p:sp>
      <p:sp>
        <p:nvSpPr>
          <p:cNvPr id="272" name="Google Shape;272;p17"/>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17</a:t>
            </a:fld>
            <a:endParaRPr/>
          </a:p>
        </p:txBody>
      </p:sp>
      <p:sp>
        <p:nvSpPr>
          <p:cNvPr id="273" name="Google Shape;273;p17"/>
          <p:cNvSpPr txBox="1"/>
          <p:nvPr/>
        </p:nvSpPr>
        <p:spPr>
          <a:xfrm>
            <a:off x="500250" y="2370350"/>
            <a:ext cx="8143500" cy="27846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444500" lvl="0" indent="-444500" algn="just" rtl="0">
              <a:lnSpc>
                <a:spcPct val="115000"/>
              </a:lnSpc>
              <a:spcBef>
                <a:spcPts val="300"/>
              </a:spcBef>
              <a:spcAft>
                <a:spcPts val="0"/>
              </a:spcAft>
              <a:buNone/>
            </a:pPr>
            <a:r>
              <a:rPr lang="tr-TR">
                <a:solidFill>
                  <a:srgbClr val="002060"/>
                </a:solidFill>
                <a:latin typeface="Verdana"/>
                <a:ea typeface="Verdana"/>
                <a:cs typeface="Verdana"/>
                <a:sym typeface="Verdana"/>
              </a:rPr>
              <a:t>Giray, F.H., 2021. “Mutlu Gıda Tedarik Zinciri Var mıdır?”, Bilim ve Ütopya Dergisi, Sayı: 326, Yıl: 27 Ağustos 2021.</a:t>
            </a:r>
            <a:endParaRPr>
              <a:solidFill>
                <a:srgbClr val="002060"/>
              </a:solidFill>
              <a:latin typeface="Verdana"/>
              <a:ea typeface="Verdana"/>
              <a:cs typeface="Verdana"/>
              <a:sym typeface="Verdana"/>
            </a:endParaRPr>
          </a:p>
          <a:p>
            <a:pPr marL="444500" lvl="0" indent="-444500" algn="just" rtl="0">
              <a:lnSpc>
                <a:spcPct val="115000"/>
              </a:lnSpc>
              <a:spcBef>
                <a:spcPts val="300"/>
              </a:spcBef>
              <a:spcAft>
                <a:spcPts val="0"/>
              </a:spcAft>
              <a:buNone/>
            </a:pPr>
            <a:endParaRPr>
              <a:solidFill>
                <a:srgbClr val="002060"/>
              </a:solidFill>
              <a:latin typeface="Verdana"/>
              <a:ea typeface="Verdana"/>
              <a:cs typeface="Verdana"/>
              <a:sym typeface="Verdana"/>
            </a:endParaRPr>
          </a:p>
          <a:p>
            <a:pPr marL="444500" lvl="0" indent="-444500" algn="just" rtl="0">
              <a:lnSpc>
                <a:spcPct val="115000"/>
              </a:lnSpc>
              <a:spcBef>
                <a:spcPts val="300"/>
              </a:spcBef>
              <a:spcAft>
                <a:spcPts val="0"/>
              </a:spcAft>
              <a:buNone/>
            </a:pPr>
            <a:r>
              <a:rPr lang="tr-TR">
                <a:solidFill>
                  <a:srgbClr val="002060"/>
                </a:solidFill>
                <a:latin typeface="Verdana"/>
                <a:ea typeface="Verdana"/>
                <a:cs typeface="Verdana"/>
                <a:sym typeface="Verdana"/>
              </a:rPr>
              <a:t>Giray, F.H., 2022. “Bir “bir buğday boyu yol gidemeyiş” öyküsü: Tahıl Koridoru”, Tarla Sera Dergisi, Kasım 2022.</a:t>
            </a:r>
            <a:endParaRPr>
              <a:solidFill>
                <a:srgbClr val="002060"/>
              </a:solidFill>
              <a:latin typeface="Verdana"/>
              <a:ea typeface="Verdana"/>
              <a:cs typeface="Verdana"/>
              <a:sym typeface="Verdana"/>
            </a:endParaRPr>
          </a:p>
          <a:p>
            <a:pPr marL="444500" lvl="0" indent="-444500" algn="just" rtl="0">
              <a:lnSpc>
                <a:spcPct val="115000"/>
              </a:lnSpc>
              <a:spcBef>
                <a:spcPts val="300"/>
              </a:spcBef>
              <a:spcAft>
                <a:spcPts val="0"/>
              </a:spcAft>
              <a:buNone/>
            </a:pPr>
            <a:endParaRPr>
              <a:solidFill>
                <a:srgbClr val="002060"/>
              </a:solidFill>
              <a:latin typeface="Verdana"/>
              <a:ea typeface="Verdana"/>
              <a:cs typeface="Verdana"/>
              <a:sym typeface="Verdana"/>
            </a:endParaRPr>
          </a:p>
          <a:p>
            <a:pPr marL="444500" lvl="0" indent="-444500" algn="just" rtl="0">
              <a:lnSpc>
                <a:spcPct val="115000"/>
              </a:lnSpc>
              <a:spcBef>
                <a:spcPts val="300"/>
              </a:spcBef>
              <a:spcAft>
                <a:spcPts val="0"/>
              </a:spcAft>
              <a:buNone/>
            </a:pPr>
            <a:r>
              <a:rPr lang="tr-TR">
                <a:solidFill>
                  <a:srgbClr val="002060"/>
                </a:solidFill>
                <a:latin typeface="Verdana"/>
                <a:ea typeface="Verdana"/>
                <a:cs typeface="Verdana"/>
                <a:sym typeface="Verdana"/>
              </a:rPr>
              <a:t>Giray, F.H., 2022. “KITLIK, AÇLIK, GIDA GÜVENCESİ, TAHIL KORİDORU: Az gittik uz gittik dere tepe düz gittik ama bir buğday boyu bile yol gidemedik!”, Eskişehir Osmangazi Üniversitesi Bilim Kültür Sanat Dergisi, Sayı: 8, Aralık 2022, ISSN: 2667-8950.</a:t>
            </a:r>
            <a:endParaRPr>
              <a:solidFill>
                <a:srgbClr val="002060"/>
              </a:solidFill>
              <a:latin typeface="Verdana"/>
              <a:ea typeface="Verdana"/>
              <a:cs typeface="Verdana"/>
              <a:sym typeface="Verdana"/>
            </a:endParaRPr>
          </a:p>
        </p:txBody>
      </p:sp>
      <p:sp>
        <p:nvSpPr>
          <p:cNvPr id="274" name="Google Shape;274;p17"/>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8"/>
          <p:cNvSpPr txBox="1">
            <a:spLocks noGrp="1"/>
          </p:cNvSpPr>
          <p:nvPr>
            <p:ph type="title"/>
          </p:nvPr>
        </p:nvSpPr>
        <p:spPr>
          <a:xfrm>
            <a:off x="576262" y="304800"/>
            <a:ext cx="8316217" cy="63137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sz="2400" dirty="0"/>
              <a:t>Toplumsal katkıya yönelik medya görünürlüğü</a:t>
            </a:r>
            <a:endParaRPr sz="2400" dirty="0"/>
          </a:p>
        </p:txBody>
      </p:sp>
      <p:sp>
        <p:nvSpPr>
          <p:cNvPr id="280" name="Google Shape;280;p18"/>
          <p:cNvSpPr txBox="1">
            <a:spLocks noGrp="1"/>
          </p:cNvSpPr>
          <p:nvPr>
            <p:ph type="body" idx="1"/>
          </p:nvPr>
        </p:nvSpPr>
        <p:spPr>
          <a:xfrm>
            <a:off x="0" y="1791004"/>
            <a:ext cx="8712967" cy="5066996"/>
          </a:xfrm>
          <a:prstGeom prst="rect">
            <a:avLst/>
          </a:prstGeom>
          <a:noFill/>
          <a:ln>
            <a:noFill/>
          </a:ln>
        </p:spPr>
        <p:txBody>
          <a:bodyPr spcFirstLastPara="1" wrap="square" lIns="91425" tIns="45700" rIns="91425" bIns="45700" anchor="t" anchorCtr="0">
            <a:noAutofit/>
          </a:bodyPr>
          <a:lstStyle/>
          <a:p>
            <a:pPr marL="723900" lvl="1" indent="-285750" algn="l" rtl="0">
              <a:spcBef>
                <a:spcPts val="0"/>
              </a:spcBef>
              <a:spcAft>
                <a:spcPts val="0"/>
              </a:spcAft>
              <a:buSzPts val="1400"/>
              <a:buChar char="■"/>
            </a:pPr>
            <a:r>
              <a:rPr lang="tr-TR" sz="1400" dirty="0"/>
              <a:t>Yapay Zeka Politikaları Derneği </a:t>
            </a:r>
            <a:r>
              <a:rPr lang="tr-TR" sz="1400" dirty="0" err="1"/>
              <a:t>Tomorrow</a:t>
            </a:r>
            <a:r>
              <a:rPr lang="tr-TR" sz="1400" dirty="0"/>
              <a:t> </a:t>
            </a:r>
            <a:r>
              <a:rPr lang="tr-TR" sz="1400" dirty="0" err="1"/>
              <a:t>Talks</a:t>
            </a:r>
            <a:r>
              <a:rPr lang="tr-TR" sz="1400" dirty="0"/>
              <a:t> serisi </a:t>
            </a:r>
            <a:r>
              <a:rPr lang="tr-TR" sz="1400" b="1" dirty="0"/>
              <a:t>Tarım ve Yapay Zeka </a:t>
            </a:r>
            <a:r>
              <a:rPr lang="tr-TR" sz="1400" dirty="0"/>
              <a:t>konulu programı </a:t>
            </a:r>
            <a:r>
              <a:rPr lang="tr-TR" sz="1400" u="sng" dirty="0">
                <a:solidFill>
                  <a:schemeClr val="hlink"/>
                </a:solidFill>
                <a:hlinkClick r:id="rId3"/>
              </a:rPr>
              <a:t>https://open.spotify.com/show/1oq9bbJHwmcHUNQSXo4YMz</a:t>
            </a:r>
            <a:r>
              <a:rPr lang="tr-TR" sz="1400" dirty="0"/>
              <a:t> </a:t>
            </a:r>
            <a:r>
              <a:rPr lang="tr-TR" sz="1400" b="1" dirty="0"/>
              <a:t>(</a:t>
            </a:r>
            <a:r>
              <a:rPr lang="tr-TR" sz="1400" b="1" dirty="0" err="1"/>
              <a:t>podcast</a:t>
            </a:r>
            <a:r>
              <a:rPr lang="tr-TR" sz="1400" b="1" dirty="0"/>
              <a:t>)</a:t>
            </a:r>
            <a:endParaRPr sz="1400" b="1" dirty="0"/>
          </a:p>
          <a:p>
            <a:pPr marL="723900" lvl="1" indent="-285750" algn="l" rtl="0">
              <a:spcBef>
                <a:spcPts val="280"/>
              </a:spcBef>
              <a:spcAft>
                <a:spcPts val="0"/>
              </a:spcAft>
              <a:buSzPts val="1400"/>
              <a:buChar char="■"/>
            </a:pPr>
            <a:r>
              <a:rPr lang="tr-TR" sz="1400" b="1" dirty="0"/>
              <a:t>Tarım ve gıdanın önemi Mete Çubukçu ile Pasaport</a:t>
            </a:r>
            <a:r>
              <a:rPr lang="tr-TR" sz="1400" dirty="0"/>
              <a:t>, </a:t>
            </a:r>
            <a:r>
              <a:rPr lang="tr-TR" sz="1400" b="1" dirty="0"/>
              <a:t>NTV,</a:t>
            </a:r>
            <a:r>
              <a:rPr lang="tr-TR" sz="1400" dirty="0"/>
              <a:t> 30 Haziran 2023. </a:t>
            </a:r>
            <a:r>
              <a:rPr lang="tr-TR" sz="1400" u="sng" dirty="0">
                <a:solidFill>
                  <a:schemeClr val="hlink"/>
                </a:solidFill>
                <a:hlinkClick r:id="rId4"/>
              </a:rPr>
              <a:t>https://www.youtube.com/watch?v=yTC1-VBGZZ8</a:t>
            </a:r>
            <a:endParaRPr sz="1400" dirty="0"/>
          </a:p>
          <a:p>
            <a:pPr marL="723900" lvl="1" indent="-285750" algn="l" rtl="0">
              <a:spcBef>
                <a:spcPts val="280"/>
              </a:spcBef>
              <a:spcAft>
                <a:spcPts val="0"/>
              </a:spcAft>
              <a:buSzPts val="1400"/>
              <a:buChar char="■"/>
            </a:pPr>
            <a:r>
              <a:rPr lang="tr-TR" sz="1400" b="1" dirty="0"/>
              <a:t>Küresel Gıda Krizi, Times of Türkiye</a:t>
            </a:r>
            <a:r>
              <a:rPr lang="tr-TR" sz="1400" dirty="0"/>
              <a:t>, 12 Ekim 2022. </a:t>
            </a:r>
            <a:r>
              <a:rPr lang="tr-TR" sz="1400" u="sng" dirty="0">
                <a:solidFill>
                  <a:schemeClr val="hlink"/>
                </a:solidFill>
                <a:hlinkClick r:id="rId5"/>
              </a:rPr>
              <a:t>https://www.youtube.com/watch?v=GCwLFX_BOzE</a:t>
            </a:r>
            <a:r>
              <a:rPr lang="tr-TR" sz="1400" dirty="0"/>
              <a:t> </a:t>
            </a:r>
            <a:endParaRPr dirty="0"/>
          </a:p>
          <a:p>
            <a:pPr marL="723900" lvl="1" indent="-285750" algn="l" rtl="0">
              <a:spcBef>
                <a:spcPts val="280"/>
              </a:spcBef>
              <a:spcAft>
                <a:spcPts val="0"/>
              </a:spcAft>
              <a:buSzPts val="1400"/>
              <a:buChar char="■"/>
            </a:pPr>
            <a:r>
              <a:rPr lang="tr-TR" sz="1400" b="1" dirty="0"/>
              <a:t>Gıda ve tarımda küresel tehdit Mete Çubukçu ile Pasaport, NTV, </a:t>
            </a:r>
            <a:r>
              <a:rPr lang="tr-TR" sz="1400" dirty="0"/>
              <a:t>Temmuz 1, 2022. </a:t>
            </a:r>
            <a:r>
              <a:rPr lang="tr-TR" sz="1400" u="sng" dirty="0">
                <a:solidFill>
                  <a:schemeClr val="hlink"/>
                </a:solidFill>
                <a:hlinkClick r:id="rId6"/>
              </a:rPr>
              <a:t>https://www.youtube.com/watch?v=U0BEFkJgiuw</a:t>
            </a:r>
            <a:endParaRPr sz="1400" dirty="0"/>
          </a:p>
          <a:p>
            <a:pPr marL="723900" lvl="1" indent="-285750" algn="l" rtl="0">
              <a:spcBef>
                <a:spcPts val="280"/>
              </a:spcBef>
              <a:spcAft>
                <a:spcPts val="0"/>
              </a:spcAft>
              <a:buSzPts val="1400"/>
              <a:buChar char="■"/>
            </a:pPr>
            <a:r>
              <a:rPr lang="tr-TR" sz="1400" b="1" dirty="0"/>
              <a:t>Avrupa Yeşil Mutabakatı kapsamında gıda güvencesi konuları, Yeşil Ayak İzi, Kanal 26, </a:t>
            </a:r>
            <a:r>
              <a:rPr lang="tr-TR" sz="1400" dirty="0"/>
              <a:t>3 Haziran, 2022. </a:t>
            </a:r>
            <a:r>
              <a:rPr lang="tr-TR" sz="1400" u="sng" dirty="0">
                <a:solidFill>
                  <a:schemeClr val="hlink"/>
                </a:solidFill>
                <a:hlinkClick r:id="rId7"/>
              </a:rPr>
              <a:t>http://www.kanal26.tv/index.php?pages=post_episodes&amp;page_seo_url=yesil-ayak-izi&amp;detail=episodes&amp;post_news=yesil-ayak-izi-prof-drhandan-giray</a:t>
            </a:r>
            <a:endParaRPr sz="1400" dirty="0"/>
          </a:p>
          <a:p>
            <a:pPr marL="723900" lvl="1" indent="-285750" algn="l" rtl="0">
              <a:spcBef>
                <a:spcPts val="280"/>
              </a:spcBef>
              <a:spcAft>
                <a:spcPts val="0"/>
              </a:spcAft>
              <a:buSzPts val="1400"/>
              <a:buChar char="■"/>
            </a:pPr>
            <a:r>
              <a:rPr lang="tr-TR" sz="1400" b="1" dirty="0"/>
              <a:t>Gıda, Tarım ve Buğday Krizi, Mete Çubukçu ile Pasaport, NTV,</a:t>
            </a:r>
            <a:r>
              <a:rPr lang="tr-TR" sz="1400" dirty="0"/>
              <a:t> 27 Mayıs, 2022. </a:t>
            </a:r>
            <a:r>
              <a:rPr lang="tr-TR" sz="1400" u="sng" dirty="0">
                <a:solidFill>
                  <a:schemeClr val="hlink"/>
                </a:solidFill>
                <a:hlinkClick r:id="rId8"/>
              </a:rPr>
              <a:t>https://www.youtube.com/watch?v=EGs8Pjggpbk</a:t>
            </a:r>
            <a:r>
              <a:rPr lang="tr-TR" sz="1400" dirty="0"/>
              <a:t> </a:t>
            </a:r>
            <a:endParaRPr dirty="0"/>
          </a:p>
          <a:p>
            <a:pPr marL="723900" lvl="1" indent="-285750" algn="l" rtl="0">
              <a:spcBef>
                <a:spcPts val="280"/>
              </a:spcBef>
              <a:spcAft>
                <a:spcPts val="0"/>
              </a:spcAft>
              <a:buSzPts val="1400"/>
              <a:buChar char="■"/>
            </a:pPr>
            <a:r>
              <a:rPr lang="tr-TR" sz="1400" b="1" dirty="0"/>
              <a:t>Tarım ve Gıda Güvencesi açısından Avrupa Yeşil Mutabakatı, Tarım Gündem, WEB Tarım TV</a:t>
            </a:r>
            <a:r>
              <a:rPr lang="tr-TR" sz="1400" dirty="0"/>
              <a:t>, 12 Nisan, 2022. </a:t>
            </a:r>
            <a:r>
              <a:rPr lang="tr-TR" sz="1400" u="sng" dirty="0">
                <a:solidFill>
                  <a:schemeClr val="hlink"/>
                </a:solidFill>
                <a:hlinkClick r:id="rId9"/>
              </a:rPr>
              <a:t>https://www.tarimtv.gov.tr/tr/video-detay/tarim-gundem-12-04-2022-15904</a:t>
            </a:r>
            <a:r>
              <a:rPr lang="tr-TR" sz="1400" dirty="0"/>
              <a:t> </a:t>
            </a:r>
            <a:endParaRPr dirty="0"/>
          </a:p>
          <a:p>
            <a:pPr marL="723900" lvl="1" indent="-285750" algn="l" rtl="0">
              <a:spcBef>
                <a:spcPts val="280"/>
              </a:spcBef>
              <a:spcAft>
                <a:spcPts val="0"/>
              </a:spcAft>
              <a:buSzPts val="1400"/>
              <a:buChar char="■"/>
            </a:pPr>
            <a:r>
              <a:rPr lang="tr-TR" sz="1400" b="1" dirty="0"/>
              <a:t>Dünyada yeni beka sorunu: Tarım ve Gıda Güvencesi, Mete Çubukçu ile Pasaport, NTV</a:t>
            </a:r>
            <a:r>
              <a:rPr lang="tr-TR" sz="1400" dirty="0"/>
              <a:t>, Nisan, 2022. </a:t>
            </a:r>
            <a:r>
              <a:rPr lang="tr-TR" sz="1400" u="sng" dirty="0">
                <a:solidFill>
                  <a:schemeClr val="hlink"/>
                </a:solidFill>
                <a:hlinkClick r:id="rId10"/>
              </a:rPr>
              <a:t>https://www.youtube.com/watch?v=yaZIdHRgZFg</a:t>
            </a:r>
            <a:r>
              <a:rPr lang="tr-TR" sz="1400" dirty="0"/>
              <a:t> </a:t>
            </a:r>
            <a:endParaRPr dirty="0"/>
          </a:p>
          <a:p>
            <a:pPr marL="723900" lvl="1" indent="-285750" algn="l" rtl="0">
              <a:spcBef>
                <a:spcPts val="280"/>
              </a:spcBef>
              <a:spcAft>
                <a:spcPts val="0"/>
              </a:spcAft>
              <a:buSzPts val="1400"/>
              <a:buChar char="■"/>
            </a:pPr>
            <a:r>
              <a:rPr lang="tr-TR" sz="1400" b="1" dirty="0"/>
              <a:t>Gıda Güvencesi ve Sürdürülebilir Gıda Üretimi, ANKON </a:t>
            </a:r>
            <a:r>
              <a:rPr lang="tr-TR" sz="1400" b="1" dirty="0" err="1"/>
              <a:t>Consulting</a:t>
            </a:r>
            <a:r>
              <a:rPr lang="tr-TR" sz="1400" b="1" dirty="0"/>
              <a:t>,</a:t>
            </a:r>
            <a:r>
              <a:rPr lang="tr-TR" sz="1400" dirty="0"/>
              <a:t> 10 Şubat, 2022. </a:t>
            </a:r>
            <a:r>
              <a:rPr lang="tr-TR" sz="1400" u="sng" dirty="0">
                <a:solidFill>
                  <a:schemeClr val="hlink"/>
                </a:solidFill>
                <a:hlinkClick r:id="rId11"/>
              </a:rPr>
              <a:t>https://www.youtube.com/watch?v=WEZnO0QZTz0&amp;t=3305s</a:t>
            </a:r>
            <a:endParaRPr sz="1400" dirty="0"/>
          </a:p>
          <a:p>
            <a:pPr marL="469900" lvl="0" indent="-330200" algn="l" rtl="0">
              <a:spcBef>
                <a:spcPts val="440"/>
              </a:spcBef>
              <a:spcAft>
                <a:spcPts val="0"/>
              </a:spcAft>
              <a:buSzPts val="2200"/>
              <a:buNone/>
            </a:pPr>
            <a:endParaRPr sz="2200" dirty="0"/>
          </a:p>
        </p:txBody>
      </p:sp>
      <p:sp>
        <p:nvSpPr>
          <p:cNvPr id="281" name="Google Shape;281;p18"/>
          <p:cNvSpPr txBox="1">
            <a:spLocks noGrp="1"/>
          </p:cNvSpPr>
          <p:nvPr>
            <p:ph type="sldNum" idx="12"/>
          </p:nvPr>
        </p:nvSpPr>
        <p:spPr>
          <a:xfrm>
            <a:off x="6553200" y="6245225"/>
            <a:ext cx="1981200" cy="4764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tr-T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576250" y="196300"/>
            <a:ext cx="8316300" cy="888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4000"/>
              <a:t>Diğer faaliyetler</a:t>
            </a:r>
            <a:endParaRPr sz="4000"/>
          </a:p>
        </p:txBody>
      </p:sp>
      <p:pic>
        <p:nvPicPr>
          <p:cNvPr id="288" name="Google Shape;288;p19" descr="metin, ekran görüntüsü, yazı tipi, bilgi, enformasyon içeren bir resim&#10;&#10;Açıklama otomatik olarak oluşturuldu"/>
          <p:cNvPicPr preferRelativeResize="0"/>
          <p:nvPr/>
        </p:nvPicPr>
        <p:blipFill rotWithShape="1">
          <a:blip r:embed="rId3">
            <a:alphaModFix/>
          </a:blip>
          <a:srcRect r="1340"/>
          <a:stretch/>
        </p:blipFill>
        <p:spPr>
          <a:xfrm>
            <a:off x="266081" y="2132856"/>
            <a:ext cx="4665959" cy="1656000"/>
          </a:xfrm>
          <a:prstGeom prst="rect">
            <a:avLst/>
          </a:prstGeom>
          <a:noFill/>
          <a:ln w="12700" cap="flat" cmpd="sng">
            <a:solidFill>
              <a:srgbClr val="C00000"/>
            </a:solidFill>
            <a:prstDash val="solid"/>
            <a:round/>
            <a:headEnd type="none" w="sm" len="sm"/>
            <a:tailEnd type="none" w="sm" len="sm"/>
          </a:ln>
        </p:spPr>
      </p:pic>
      <p:sp>
        <p:nvSpPr>
          <p:cNvPr id="289" name="Google Shape;289;p19"/>
          <p:cNvSpPr txBox="1"/>
          <p:nvPr/>
        </p:nvSpPr>
        <p:spPr>
          <a:xfrm>
            <a:off x="755576" y="1751083"/>
            <a:ext cx="3456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002060"/>
                </a:solidFill>
                <a:latin typeface="Verdana"/>
                <a:ea typeface="Verdana"/>
                <a:cs typeface="Verdana"/>
                <a:sym typeface="Verdana"/>
              </a:rPr>
              <a:t>Yeni Proje Önerileri (2)</a:t>
            </a:r>
            <a:endParaRPr sz="1400" b="1" i="0" u="none" strike="noStrike" cap="none">
              <a:solidFill>
                <a:srgbClr val="000000"/>
              </a:solidFill>
            </a:endParaRPr>
          </a:p>
        </p:txBody>
      </p:sp>
      <p:pic>
        <p:nvPicPr>
          <p:cNvPr id="290" name="Google Shape;290;p19" descr="metin, ekran görüntüsü, sayı, numara, yazı tipi içeren bir resim&#10;&#10;Açıklama otomatik olarak oluşturuldu"/>
          <p:cNvPicPr preferRelativeResize="0"/>
          <p:nvPr/>
        </p:nvPicPr>
        <p:blipFill rotWithShape="1">
          <a:blip r:embed="rId4">
            <a:alphaModFix/>
          </a:blip>
          <a:srcRect/>
          <a:stretch/>
        </p:blipFill>
        <p:spPr>
          <a:xfrm>
            <a:off x="5992966" y="657881"/>
            <a:ext cx="2766865" cy="3204000"/>
          </a:xfrm>
          <a:prstGeom prst="rect">
            <a:avLst/>
          </a:prstGeom>
          <a:noFill/>
          <a:ln w="9525" cap="flat" cmpd="sng">
            <a:solidFill>
              <a:srgbClr val="C00000"/>
            </a:solidFill>
            <a:prstDash val="solid"/>
            <a:round/>
            <a:headEnd type="none" w="sm" len="sm"/>
            <a:tailEnd type="none" w="sm" len="sm"/>
          </a:ln>
        </p:spPr>
      </p:pic>
      <p:sp>
        <p:nvSpPr>
          <p:cNvPr id="291" name="Google Shape;291;p19"/>
          <p:cNvSpPr txBox="1"/>
          <p:nvPr/>
        </p:nvSpPr>
        <p:spPr>
          <a:xfrm>
            <a:off x="576262" y="2204864"/>
            <a:ext cx="395338" cy="369332"/>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chemeClr val="dk1"/>
                </a:solidFill>
                <a:latin typeface="Verdana"/>
                <a:ea typeface="Verdana"/>
                <a:cs typeface="Verdana"/>
                <a:sym typeface="Verdana"/>
              </a:rPr>
              <a:t>1</a:t>
            </a:r>
            <a:endParaRPr sz="1400" b="0" i="0" u="none" strike="noStrike" cap="none">
              <a:solidFill>
                <a:srgbClr val="000000"/>
              </a:solidFill>
              <a:latin typeface="Arial"/>
              <a:ea typeface="Arial"/>
              <a:cs typeface="Arial"/>
              <a:sym typeface="Arial"/>
            </a:endParaRPr>
          </a:p>
        </p:txBody>
      </p:sp>
      <p:sp>
        <p:nvSpPr>
          <p:cNvPr id="292" name="Google Shape;292;p19"/>
          <p:cNvSpPr txBox="1"/>
          <p:nvPr/>
        </p:nvSpPr>
        <p:spPr>
          <a:xfrm>
            <a:off x="81161" y="3924533"/>
            <a:ext cx="5134200" cy="230880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002060"/>
                </a:solidFill>
                <a:latin typeface="Verdana"/>
                <a:ea typeface="Verdana"/>
                <a:cs typeface="Verdana"/>
                <a:sym typeface="Verdana"/>
              </a:rPr>
              <a:t>Seminer: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1600"/>
              <a:buFont typeface="Arial"/>
              <a:buChar char="•"/>
            </a:pPr>
            <a:r>
              <a:rPr lang="tr-TR" sz="1600" b="1" i="0" u="none" strike="noStrike" cap="none">
                <a:solidFill>
                  <a:srgbClr val="002060"/>
                </a:solidFill>
                <a:latin typeface="Verdana"/>
                <a:ea typeface="Verdana"/>
                <a:cs typeface="Verdana"/>
                <a:sym typeface="Verdana"/>
              </a:rPr>
              <a:t>Measurement of Sustainability</a:t>
            </a:r>
            <a:r>
              <a:rPr lang="tr-TR" sz="1600" b="0" i="0" u="none" strike="noStrike" cap="none">
                <a:solidFill>
                  <a:srgbClr val="002060"/>
                </a:solidFill>
                <a:latin typeface="Verdana"/>
                <a:ea typeface="Verdana"/>
                <a:cs typeface="Verdana"/>
                <a:sym typeface="Verdana"/>
              </a:rPr>
              <a:t> (Prof. Dr. Francisco J. Mesias)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1600"/>
              <a:buFont typeface="Arial"/>
              <a:buChar char="•"/>
            </a:pPr>
            <a:r>
              <a:rPr lang="tr-TR" sz="1600" b="1" i="0" u="none" strike="noStrike" cap="none">
                <a:solidFill>
                  <a:srgbClr val="002060"/>
                </a:solidFill>
                <a:highlight>
                  <a:srgbClr val="FFFFFF"/>
                </a:highlight>
                <a:latin typeface="Arial"/>
                <a:ea typeface="Arial"/>
                <a:cs typeface="Arial"/>
                <a:sym typeface="Arial"/>
              </a:rPr>
              <a:t>Exploring the influence of market orientation and organizational structure on agribusiness firm's innovative performance </a:t>
            </a:r>
            <a:r>
              <a:rPr lang="tr-TR" sz="1600" b="0" i="0" u="none" strike="noStrike" cap="none">
                <a:solidFill>
                  <a:srgbClr val="002060"/>
                </a:solidFill>
                <a:highlight>
                  <a:srgbClr val="FFFFFF"/>
                </a:highlight>
                <a:latin typeface="Arial"/>
                <a:ea typeface="Arial"/>
                <a:cs typeface="Arial"/>
                <a:sym typeface="Arial"/>
              </a:rPr>
              <a:t>(Prof. Dr. Beatriz Corchuelo Martínez-Azúa)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002060"/>
                </a:solidFill>
                <a:highlight>
                  <a:srgbClr val="FFFFFF"/>
                </a:highlight>
                <a:latin typeface="Arial"/>
                <a:ea typeface="Arial"/>
                <a:cs typeface="Arial"/>
                <a:sym typeface="Arial"/>
              </a:rPr>
              <a:t>Tarih: 7 Mayıs 2024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rgbClr val="002060"/>
                </a:solidFill>
                <a:highlight>
                  <a:srgbClr val="FFFFFF"/>
                </a:highlight>
                <a:latin typeface="Arial"/>
                <a:ea typeface="Arial"/>
                <a:cs typeface="Arial"/>
                <a:sym typeface="Arial"/>
              </a:rPr>
              <a:t>Yer: Ziraat Fakültesi </a:t>
            </a:r>
            <a:endParaRPr sz="1600" b="0" i="0" u="none" strike="noStrike" cap="none">
              <a:solidFill>
                <a:srgbClr val="002060"/>
              </a:solidFill>
              <a:latin typeface="Verdana"/>
              <a:ea typeface="Verdana"/>
              <a:cs typeface="Verdana"/>
              <a:sym typeface="Verdana"/>
            </a:endParaRPr>
          </a:p>
        </p:txBody>
      </p:sp>
      <p:sp>
        <p:nvSpPr>
          <p:cNvPr id="293" name="Google Shape;293;p19"/>
          <p:cNvSpPr txBox="1"/>
          <p:nvPr/>
        </p:nvSpPr>
        <p:spPr>
          <a:xfrm>
            <a:off x="6084168" y="888975"/>
            <a:ext cx="288032" cy="307777"/>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tr-TR" sz="1400" b="0" i="0" u="none" strike="noStrike" cap="none">
                <a:solidFill>
                  <a:schemeClr val="dk1"/>
                </a:solidFill>
                <a:latin typeface="Verdana"/>
                <a:ea typeface="Verdana"/>
                <a:cs typeface="Verdana"/>
                <a:sym typeface="Verdana"/>
              </a:rPr>
              <a:t>2</a:t>
            </a:r>
            <a:endParaRPr sz="1400" b="0" i="0" u="none" strike="noStrike" cap="none">
              <a:solidFill>
                <a:srgbClr val="000000"/>
              </a:solidFill>
              <a:latin typeface="Arial"/>
              <a:ea typeface="Arial"/>
              <a:cs typeface="Arial"/>
              <a:sym typeface="Arial"/>
            </a:endParaRPr>
          </a:p>
        </p:txBody>
      </p:sp>
      <p:sp>
        <p:nvSpPr>
          <p:cNvPr id="294" name="Google Shape;294;p19"/>
          <p:cNvSpPr txBox="1"/>
          <p:nvPr/>
        </p:nvSpPr>
        <p:spPr>
          <a:xfrm>
            <a:off x="5324736" y="4170858"/>
            <a:ext cx="3803700" cy="20319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tr-TR" sz="1400" b="0" i="0" u="none" strike="noStrike" cap="none">
                <a:solidFill>
                  <a:srgbClr val="002060"/>
                </a:solidFill>
                <a:latin typeface="Verdana"/>
                <a:ea typeface="Verdana"/>
                <a:cs typeface="Verdana"/>
                <a:sym typeface="Verdana"/>
              </a:rPr>
              <a:t>1.DÖNEM AVRUPA YEŞİL MUTABAKATI VE TÜRKİYE’NİN UYUMU TEMEL EĞİTİM PROGRAMINDA EĞİTİMCİ (ATAUM) 13 Mayıs 2024 (çevrimiçi)</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400"/>
              <a:buFont typeface="Arial"/>
              <a:buNone/>
            </a:pPr>
            <a:r>
              <a:rPr lang="tr-TR" sz="1400" b="1" i="0" u="none" strike="noStrike" cap="none">
                <a:solidFill>
                  <a:srgbClr val="002060"/>
                </a:solidFill>
                <a:latin typeface="Verdana"/>
                <a:ea typeface="Verdana"/>
                <a:cs typeface="Verdana"/>
                <a:sym typeface="Verdana"/>
              </a:rPr>
              <a:t>«Avrupa Yeşil Mutabakatında Gıda Güvencesi</a:t>
            </a:r>
            <a:r>
              <a:rPr lang="tr-TR"/>
              <a:t> </a:t>
            </a:r>
            <a:r>
              <a:rPr lang="tr-TR" sz="1400" b="1" i="0" u="none" strike="noStrike" cap="none">
                <a:solidFill>
                  <a:srgbClr val="002060"/>
                </a:solidFill>
                <a:latin typeface="Verdana"/>
                <a:ea typeface="Verdana"/>
                <a:cs typeface="Verdana"/>
                <a:sym typeface="Verdana"/>
              </a:rPr>
              <a:t>Yaklaşımı ve Çevre Dostu</a:t>
            </a:r>
            <a:r>
              <a:rPr lang="tr-TR"/>
              <a:t> </a:t>
            </a:r>
            <a:r>
              <a:rPr lang="tr-TR" sz="1400" b="1" i="0" u="none" strike="noStrike" cap="none">
                <a:solidFill>
                  <a:srgbClr val="002060"/>
                </a:solidFill>
                <a:latin typeface="Verdana"/>
                <a:ea typeface="Verdana"/>
                <a:cs typeface="Verdana"/>
                <a:sym typeface="Verdana"/>
              </a:rPr>
              <a:t>Güvenilir Gıda Kavramı»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rgbClr val="002060"/>
                </a:solidFill>
                <a:latin typeface="Verdana"/>
                <a:ea typeface="Verdana"/>
                <a:cs typeface="Verdana"/>
                <a:sym typeface="Verdana"/>
              </a:rPr>
              <a:t>Prof. Dr. Fatma Handan Giray</a:t>
            </a:r>
            <a:endParaRPr sz="1400" b="0" i="0" u="none" strike="noStrike" cap="none">
              <a:solidFill>
                <a:srgbClr val="000000"/>
              </a:solidFill>
              <a:latin typeface="Arial"/>
              <a:ea typeface="Arial"/>
              <a:cs typeface="Arial"/>
              <a:sym typeface="Arial"/>
            </a:endParaRPr>
          </a:p>
        </p:txBody>
      </p:sp>
      <p:sp>
        <p:nvSpPr>
          <p:cNvPr id="295" name="Google Shape;295;p19"/>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19</a:t>
            </a:fld>
            <a:endParaRPr/>
          </a:p>
        </p:txBody>
      </p:sp>
      <p:sp>
        <p:nvSpPr>
          <p:cNvPr id="296" name="Google Shape;296;p19"/>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a:t>
            </a:fld>
            <a:endParaRPr/>
          </a:p>
        </p:txBody>
      </p:sp>
      <p:pic>
        <p:nvPicPr>
          <p:cNvPr id="112" name="Google Shape;112;p2"/>
          <p:cNvPicPr preferRelativeResize="0"/>
          <p:nvPr/>
        </p:nvPicPr>
        <p:blipFill>
          <a:blip r:embed="rId3">
            <a:alphaModFix/>
          </a:blip>
          <a:stretch>
            <a:fillRect/>
          </a:stretch>
        </p:blipFill>
        <p:spPr>
          <a:xfrm>
            <a:off x="455400" y="1956975"/>
            <a:ext cx="8247324" cy="3575850"/>
          </a:xfrm>
          <a:prstGeom prst="rect">
            <a:avLst/>
          </a:prstGeom>
          <a:noFill/>
          <a:ln>
            <a:noFill/>
          </a:ln>
        </p:spPr>
      </p:pic>
      <p:sp>
        <p:nvSpPr>
          <p:cNvPr id="113" name="Google Shape;113;p2"/>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
        <p:nvSpPr>
          <p:cNvPr id="114" name="Google Shape;114;p2"/>
          <p:cNvSpPr txBox="1"/>
          <p:nvPr/>
        </p:nvSpPr>
        <p:spPr>
          <a:xfrm>
            <a:off x="607675" y="390625"/>
            <a:ext cx="8536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4000">
                <a:solidFill>
                  <a:srgbClr val="002060"/>
                </a:solidFill>
                <a:latin typeface="Verdana"/>
                <a:ea typeface="Verdana"/>
                <a:cs typeface="Verdana"/>
                <a:sym typeface="Verdana"/>
              </a:rPr>
              <a:t>Biz kimiz?</a:t>
            </a:r>
            <a:endParaRPr sz="4000">
              <a:solidFill>
                <a:srgbClr val="002060"/>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txBox="1"/>
          <p:nvPr/>
        </p:nvSpPr>
        <p:spPr>
          <a:xfrm>
            <a:off x="643737" y="428930"/>
            <a:ext cx="783708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600"/>
              <a:buFont typeface="Arial"/>
              <a:buNone/>
            </a:pPr>
            <a:r>
              <a:rPr lang="tr-TR" sz="1600" b="0" i="0" u="none" strike="noStrike" cap="none">
                <a:solidFill>
                  <a:srgbClr val="002060"/>
                </a:solidFill>
                <a:latin typeface="Verdana"/>
                <a:ea typeface="Verdana"/>
                <a:cs typeface="Verdana"/>
                <a:sym typeface="Verdana"/>
              </a:rPr>
              <a:t>   </a:t>
            </a:r>
            <a:endParaRPr/>
          </a:p>
        </p:txBody>
      </p:sp>
      <p:sp>
        <p:nvSpPr>
          <p:cNvPr id="302" name="Google Shape;302;p20"/>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20</a:t>
            </a:fld>
            <a:endParaRPr/>
          </a:p>
        </p:txBody>
      </p:sp>
      <p:sp>
        <p:nvSpPr>
          <p:cNvPr id="303" name="Google Shape;303;p20"/>
          <p:cNvSpPr txBox="1"/>
          <p:nvPr/>
        </p:nvSpPr>
        <p:spPr>
          <a:xfrm>
            <a:off x="0" y="6160275"/>
            <a:ext cx="9144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Görüş, öneri ve katkılarınızı bekleriz... </a:t>
            </a:r>
            <a:endParaRPr sz="14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TEŞEKKÜRLER</a:t>
            </a:r>
            <a:endParaRPr>
              <a:solidFill>
                <a:srgbClr val="002060"/>
              </a:solidFill>
            </a:endParaRPr>
          </a:p>
        </p:txBody>
      </p:sp>
      <p:sp>
        <p:nvSpPr>
          <p:cNvPr id="304" name="Google Shape;304;p20"/>
          <p:cNvSpPr txBox="1"/>
          <p:nvPr/>
        </p:nvSpPr>
        <p:spPr>
          <a:xfrm>
            <a:off x="670463" y="213338"/>
            <a:ext cx="78372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2400" b="0" i="0" u="none" strike="noStrike" cap="none">
                <a:solidFill>
                  <a:srgbClr val="002060"/>
                </a:solidFill>
                <a:latin typeface="Verdana"/>
                <a:ea typeface="Verdana"/>
                <a:cs typeface="Verdana"/>
                <a:sym typeface="Verdana"/>
              </a:rPr>
              <a:t>Tarım ve Gıda Tedarik Zincirleri Çalışma Grubu</a:t>
            </a:r>
            <a:endParaRPr sz="2400">
              <a:solidFill>
                <a:srgbClr val="002060"/>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r>
              <a:rPr lang="tr-TR" sz="1400" b="0" i="0" u="none" strike="noStrike" cap="none">
                <a:solidFill>
                  <a:srgbClr val="002060"/>
                </a:solidFill>
                <a:latin typeface="Verdana"/>
                <a:ea typeface="Verdana"/>
                <a:cs typeface="Verdana"/>
                <a:sym typeface="Verdana"/>
              </a:rPr>
              <a:t>https://avesis.ogu.edu.tr/arastirma-grubu/agrofoodsupplychains/</a:t>
            </a:r>
            <a:endParaRPr sz="1400" b="0" i="0" u="none" strike="noStrike" cap="none">
              <a:solidFill>
                <a:srgbClr val="002060"/>
              </a:solidFill>
              <a:latin typeface="Verdana"/>
              <a:ea typeface="Verdana"/>
              <a:cs typeface="Verdana"/>
              <a:sym typeface="Verdana"/>
            </a:endParaRPr>
          </a:p>
        </p:txBody>
      </p:sp>
      <p:pic>
        <p:nvPicPr>
          <p:cNvPr id="305" name="Google Shape;305;p20" descr="insan yüzü, ekran görüntüsü, kişi, şahıs, metin içeren bir resim&#10;&#10;Açıklama otomatik olarak oluşturuldu"/>
          <p:cNvPicPr preferRelativeResize="0"/>
          <p:nvPr/>
        </p:nvPicPr>
        <p:blipFill rotWithShape="1">
          <a:blip r:embed="rId3">
            <a:alphaModFix/>
          </a:blip>
          <a:srcRect t="14771"/>
          <a:stretch/>
        </p:blipFill>
        <p:spPr>
          <a:xfrm>
            <a:off x="643725" y="1872875"/>
            <a:ext cx="7890677" cy="3988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3</a:t>
            </a:fld>
            <a:endParaRPr/>
          </a:p>
        </p:txBody>
      </p:sp>
      <p:sp>
        <p:nvSpPr>
          <p:cNvPr id="121" name="Google Shape;121;p3"/>
          <p:cNvSpPr txBox="1"/>
          <p:nvPr/>
        </p:nvSpPr>
        <p:spPr>
          <a:xfrm>
            <a:off x="477450" y="240100"/>
            <a:ext cx="8377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tr-TR" sz="3600">
                <a:solidFill>
                  <a:srgbClr val="002060"/>
                </a:solidFill>
                <a:latin typeface="Verdana"/>
                <a:ea typeface="Verdana"/>
                <a:cs typeface="Verdana"/>
                <a:sym typeface="Verdana"/>
              </a:rPr>
              <a:t>Tarım ve Gıda Tedarik Zincirleri Araştırma Grubu</a:t>
            </a:r>
            <a:endParaRPr sz="3600">
              <a:solidFill>
                <a:srgbClr val="002060"/>
              </a:solidFill>
              <a:latin typeface="Verdana"/>
              <a:ea typeface="Verdana"/>
              <a:cs typeface="Verdana"/>
              <a:sym typeface="Verdana"/>
            </a:endParaRPr>
          </a:p>
        </p:txBody>
      </p:sp>
      <p:sp>
        <p:nvSpPr>
          <p:cNvPr id="122" name="Google Shape;122;p3"/>
          <p:cNvSpPr txBox="1"/>
          <p:nvPr/>
        </p:nvSpPr>
        <p:spPr>
          <a:xfrm>
            <a:off x="152400" y="1823025"/>
            <a:ext cx="8839200" cy="3755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tr-TR" sz="1600" dirty="0">
                <a:solidFill>
                  <a:srgbClr val="002060"/>
                </a:solidFill>
                <a:latin typeface="Verdana"/>
                <a:ea typeface="Verdana"/>
                <a:cs typeface="Verdana"/>
                <a:sym typeface="Verdana"/>
              </a:rPr>
              <a:t>Artan nüfusu, doğal kaynaklar üzerinde baskı yapmadan besleyecek tarım ve gıda üretimini gerçekleştirmek, bir yandan üreticilerin gelir seviyesini korumak öbür taraftan tüketicilerin sağlıklı ve makul fiyattan gıdaya erişimlerini sağlamak ve de çoklu krizlerle baş etmek günümüzün en büyük sorunu ve araştırma alanıdır.</a:t>
            </a:r>
            <a:endParaRPr sz="1600" dirty="0">
              <a:solidFill>
                <a:srgbClr val="002060"/>
              </a:solidFill>
              <a:latin typeface="Verdana"/>
              <a:ea typeface="Verdana"/>
              <a:cs typeface="Verdana"/>
              <a:sym typeface="Verdana"/>
            </a:endParaRPr>
          </a:p>
          <a:p>
            <a:pPr marL="0" lvl="0" indent="0" algn="just" rtl="0">
              <a:lnSpc>
                <a:spcPct val="115000"/>
              </a:lnSpc>
              <a:spcBef>
                <a:spcPts val="0"/>
              </a:spcBef>
              <a:spcAft>
                <a:spcPts val="0"/>
              </a:spcAft>
              <a:buNone/>
            </a:pPr>
            <a:endParaRPr sz="1600" dirty="0">
              <a:solidFill>
                <a:srgbClr val="002060"/>
              </a:solidFill>
              <a:latin typeface="Verdana"/>
              <a:ea typeface="Verdana"/>
              <a:cs typeface="Verdana"/>
              <a:sym typeface="Verdana"/>
            </a:endParaRPr>
          </a:p>
          <a:p>
            <a:pPr marL="0" lvl="0" indent="0" algn="just" rtl="0">
              <a:lnSpc>
                <a:spcPct val="115000"/>
              </a:lnSpc>
              <a:spcBef>
                <a:spcPts val="0"/>
              </a:spcBef>
              <a:spcAft>
                <a:spcPts val="0"/>
              </a:spcAft>
              <a:buNone/>
            </a:pPr>
            <a:r>
              <a:rPr lang="tr-TR" sz="1600" dirty="0">
                <a:solidFill>
                  <a:srgbClr val="002060"/>
                </a:solidFill>
                <a:latin typeface="Verdana"/>
                <a:ea typeface="Verdana"/>
                <a:cs typeface="Verdana"/>
                <a:sym typeface="Verdana"/>
              </a:rPr>
              <a:t>Çok disiplinli olarak çalışılması gereken bu alanda sürdürülebilir tarımsal üretim, iklim değişikliğiyle mücadele, kırsal kalkınma ve kentteki insanın gıda ihtiyacının karşılanması sürdürülebilir gıda tedarik sistemlerini ve bu sistemlerin altında alternatif tedarik zincirlerini gerektirmektedir.</a:t>
            </a:r>
            <a:endParaRPr sz="1600" dirty="0">
              <a:solidFill>
                <a:srgbClr val="002060"/>
              </a:solidFill>
              <a:latin typeface="Verdana"/>
              <a:ea typeface="Verdana"/>
              <a:cs typeface="Verdana"/>
              <a:sym typeface="Verdana"/>
            </a:endParaRPr>
          </a:p>
          <a:p>
            <a:pPr marL="0" lvl="0" indent="0" algn="just" rtl="0">
              <a:lnSpc>
                <a:spcPct val="115000"/>
              </a:lnSpc>
              <a:spcBef>
                <a:spcPts val="0"/>
              </a:spcBef>
              <a:spcAft>
                <a:spcPts val="0"/>
              </a:spcAft>
              <a:buNone/>
            </a:pPr>
            <a:endParaRPr sz="1600" dirty="0">
              <a:solidFill>
                <a:srgbClr val="002060"/>
              </a:solidFill>
              <a:latin typeface="Verdana"/>
              <a:ea typeface="Verdana"/>
              <a:cs typeface="Verdana"/>
              <a:sym typeface="Verdana"/>
            </a:endParaRPr>
          </a:p>
          <a:p>
            <a:pPr marL="0" lvl="0" indent="0" algn="just" rtl="0">
              <a:spcBef>
                <a:spcPts val="0"/>
              </a:spcBef>
              <a:spcAft>
                <a:spcPts val="0"/>
              </a:spcAft>
              <a:buNone/>
            </a:pPr>
            <a:r>
              <a:rPr lang="tr-TR" sz="1600" dirty="0">
                <a:solidFill>
                  <a:srgbClr val="002060"/>
                </a:solidFill>
                <a:latin typeface="Verdana"/>
                <a:ea typeface="Verdana"/>
                <a:cs typeface="Verdana"/>
                <a:sym typeface="Verdana"/>
              </a:rPr>
              <a:t>Uzun süredir ulusal ve uluslararası araştırmacılarla gerçekleştirdiğimiz akademik ve uygulama çalışmalarımızı bu çalışma grubu altında toplayarak hem yaptıklarımızı duyurmak hem daha etkin hale getirmek amacındayız.</a:t>
            </a:r>
            <a:endParaRPr sz="1600" dirty="0">
              <a:solidFill>
                <a:srgbClr val="002060"/>
              </a:solidFill>
            </a:endParaRPr>
          </a:p>
        </p:txBody>
      </p:sp>
      <p:sp>
        <p:nvSpPr>
          <p:cNvPr id="2" name="Google Shape;132;p4">
            <a:extLst>
              <a:ext uri="{FF2B5EF4-FFF2-40B4-BE49-F238E27FC236}">
                <a16:creationId xmlns:a16="http://schemas.microsoft.com/office/drawing/2014/main" id="{21BCB9CD-9C33-5AE9-5794-2BD626873CC1}"/>
              </a:ext>
            </a:extLst>
          </p:cNvPr>
          <p:cNvSpPr txBox="1"/>
          <p:nvPr/>
        </p:nvSpPr>
        <p:spPr>
          <a:xfrm>
            <a:off x="1079653" y="6298775"/>
            <a:ext cx="698469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7030A0"/>
                </a:solidFill>
                <a:latin typeface="Verdana"/>
                <a:ea typeface="Verdana"/>
                <a:cs typeface="Verdana"/>
                <a:sym typeface="Verdana"/>
              </a:rPr>
              <a:t>@Ziraat Fakültesi Tarım Ekonomisi Bölümü</a:t>
            </a:r>
            <a:endParaRPr sz="1800" b="1" i="0" u="none" strike="noStrike" cap="none" dirty="0">
              <a:solidFill>
                <a:srgbClr val="7030A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71500" y="165075"/>
            <a:ext cx="8001000" cy="997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3600"/>
              <a:t>Mevcut araştırma altyapısı</a:t>
            </a:r>
            <a:r>
              <a:rPr lang="tr-TR" sz="4000"/>
              <a:t> </a:t>
            </a:r>
            <a:br>
              <a:rPr lang="tr-TR" sz="4000"/>
            </a:br>
            <a:r>
              <a:rPr lang="tr-TR" sz="2400"/>
              <a:t>(personel, ekipman…) </a:t>
            </a:r>
            <a:endParaRPr sz="2400"/>
          </a:p>
        </p:txBody>
      </p:sp>
      <p:sp>
        <p:nvSpPr>
          <p:cNvPr id="128" name="Google Shape;128;p4"/>
          <p:cNvSpPr txBox="1">
            <a:spLocks noGrp="1"/>
          </p:cNvSpPr>
          <p:nvPr>
            <p:ph type="body" idx="1"/>
          </p:nvPr>
        </p:nvSpPr>
        <p:spPr>
          <a:xfrm>
            <a:off x="179512" y="1752600"/>
            <a:ext cx="8784976"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sz="2200">
              <a:latin typeface="Quattrocento Sans"/>
              <a:ea typeface="Quattrocento Sans"/>
              <a:cs typeface="Quattrocento Sans"/>
              <a:sym typeface="Quattrocento Sans"/>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a:p>
            <a:pPr marL="469900" lvl="0" indent="-469900" algn="l" rtl="0">
              <a:lnSpc>
                <a:spcPct val="100000"/>
              </a:lnSpc>
              <a:spcBef>
                <a:spcPts val="440"/>
              </a:spcBef>
              <a:spcAft>
                <a:spcPts val="0"/>
              </a:spcAft>
              <a:buSzPts val="2200"/>
              <a:buFont typeface="Noto Sans Symbols"/>
              <a:buNone/>
            </a:pPr>
            <a:r>
              <a:rPr lang="tr-TR" sz="2200">
                <a:latin typeface="Quattrocento Sans"/>
                <a:ea typeface="Quattrocento Sans"/>
                <a:cs typeface="Quattrocento Sans"/>
                <a:sym typeface="Quattrocento Sans"/>
              </a:rPr>
              <a:t>      </a:t>
            </a:r>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p:txBody>
      </p:sp>
      <p:graphicFrame>
        <p:nvGraphicFramePr>
          <p:cNvPr id="129" name="Google Shape;129;p4"/>
          <p:cNvGraphicFramePr/>
          <p:nvPr/>
        </p:nvGraphicFramePr>
        <p:xfrm>
          <a:off x="576311" y="2626842"/>
          <a:ext cx="8001000" cy="2154100"/>
        </p:xfrm>
        <a:graphic>
          <a:graphicData uri="http://schemas.openxmlformats.org/drawingml/2006/table">
            <a:tbl>
              <a:tblPr firstRow="1" bandRow="1">
                <a:noFill/>
                <a:tableStyleId>{343CA66C-042D-45B9-9F40-BB420F0CF1E5}</a:tableStyleId>
              </a:tblPr>
              <a:tblGrid>
                <a:gridCol w="1158500">
                  <a:extLst>
                    <a:ext uri="{9D8B030D-6E8A-4147-A177-3AD203B41FA5}">
                      <a16:colId xmlns:a16="http://schemas.microsoft.com/office/drawing/2014/main" val="20000"/>
                    </a:ext>
                  </a:extLst>
                </a:gridCol>
                <a:gridCol w="796500">
                  <a:extLst>
                    <a:ext uri="{9D8B030D-6E8A-4147-A177-3AD203B41FA5}">
                      <a16:colId xmlns:a16="http://schemas.microsoft.com/office/drawing/2014/main" val="20001"/>
                    </a:ext>
                  </a:extLst>
                </a:gridCol>
                <a:gridCol w="941300">
                  <a:extLst>
                    <a:ext uri="{9D8B030D-6E8A-4147-A177-3AD203B41FA5}">
                      <a16:colId xmlns:a16="http://schemas.microsoft.com/office/drawing/2014/main" val="20002"/>
                    </a:ext>
                  </a:extLst>
                </a:gridCol>
                <a:gridCol w="941300">
                  <a:extLst>
                    <a:ext uri="{9D8B030D-6E8A-4147-A177-3AD203B41FA5}">
                      <a16:colId xmlns:a16="http://schemas.microsoft.com/office/drawing/2014/main" val="20003"/>
                    </a:ext>
                  </a:extLst>
                </a:gridCol>
                <a:gridCol w="1086100">
                  <a:extLst>
                    <a:ext uri="{9D8B030D-6E8A-4147-A177-3AD203B41FA5}">
                      <a16:colId xmlns:a16="http://schemas.microsoft.com/office/drawing/2014/main" val="20004"/>
                    </a:ext>
                  </a:extLst>
                </a:gridCol>
                <a:gridCol w="1303325">
                  <a:extLst>
                    <a:ext uri="{9D8B030D-6E8A-4147-A177-3AD203B41FA5}">
                      <a16:colId xmlns:a16="http://schemas.microsoft.com/office/drawing/2014/main" val="20005"/>
                    </a:ext>
                  </a:extLst>
                </a:gridCol>
                <a:gridCol w="1773975">
                  <a:extLst>
                    <a:ext uri="{9D8B030D-6E8A-4147-A177-3AD203B41FA5}">
                      <a16:colId xmlns:a16="http://schemas.microsoft.com/office/drawing/2014/main" val="20006"/>
                    </a:ext>
                  </a:extLst>
                </a:gridCol>
              </a:tblGrid>
              <a:tr h="786700">
                <a:tc gridSpan="2">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t>Personel</a:t>
                      </a:r>
                      <a:endParaRPr sz="1400" u="none" strike="noStrike" cap="none"/>
                    </a:p>
                  </a:txBody>
                  <a:tcPr marL="91450" marR="91450" marT="45725" marB="45725"/>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t>Internet</a:t>
                      </a:r>
                      <a:endParaRPr sz="1400" u="none" strike="noStrike" cap="none"/>
                    </a:p>
                  </a:txBody>
                  <a:tcPr marL="91450" marR="91450" marT="45725" marB="45725"/>
                </a:tc>
                <a:tc hMerge="1">
                  <a:txBody>
                    <a:bodyPr/>
                    <a:lstStyle/>
                    <a:p>
                      <a:endParaRPr lang="tr-TR"/>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t>Bilgisayar</a:t>
                      </a:r>
                      <a:endParaRPr sz="1400" u="none" strike="noStrike" cap="none"/>
                    </a:p>
                  </a:txBody>
                  <a:tcPr marL="91450" marR="91450" marT="45725" marB="45725"/>
                </a:tc>
                <a:tc h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tr-TR" sz="1800" u="none" strike="noStrike" cap="none"/>
                        <a:t>Toplantı salonu</a:t>
                      </a:r>
                      <a:endParaRPr sz="1400" u="none" strike="noStrike" cap="none"/>
                    </a:p>
                  </a:txBody>
                  <a:tcPr marL="91450" marR="91450" marT="45725" marB="45725"/>
                </a:tc>
                <a:extLst>
                  <a:ext uri="{0D108BD9-81ED-4DB2-BD59-A6C34878D82A}">
                    <a16:rowId xmlns:a16="http://schemas.microsoft.com/office/drawing/2014/main" val="10000"/>
                  </a:ext>
                </a:extLst>
              </a:tr>
              <a:tr h="455800">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Akademik</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Diğer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Sabit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WIFI</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Masaüstü</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Laptop</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a:t>
                      </a:r>
                      <a:endParaRPr sz="1400" u="none" strike="noStrike" cap="none"/>
                    </a:p>
                  </a:txBody>
                  <a:tcPr marL="91450" marR="91450" marT="45725" marB="45725"/>
                </a:tc>
                <a:extLst>
                  <a:ext uri="{0D108BD9-81ED-4DB2-BD59-A6C34878D82A}">
                    <a16:rowId xmlns:a16="http://schemas.microsoft.com/office/drawing/2014/main" val="10001"/>
                  </a:ext>
                </a:extLst>
              </a:tr>
              <a:tr h="455800">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a:t>
                      </a:r>
                      <a:endParaRPr sz="1400" u="none" strike="noStrike" cap="none">
                        <a:solidFill>
                          <a:srgbClr val="00206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rPr>
                        <a:t>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latin typeface="Verdana"/>
                          <a:ea typeface="Verdana"/>
                          <a:cs typeface="Verdana"/>
                          <a:sym typeface="Verdana"/>
                        </a:rPr>
                        <a:t>1 (şahsi)</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tr-TR" sz="1400" u="none" strike="noStrike" cap="none">
                          <a:solidFill>
                            <a:srgbClr val="002060"/>
                          </a:solidFill>
                          <a:latin typeface="Verdana"/>
                          <a:ea typeface="Verdana"/>
                          <a:cs typeface="Verdana"/>
                          <a:sym typeface="Verdana"/>
                        </a:rPr>
                        <a:t>-</a:t>
                      </a:r>
                      <a:endParaRPr sz="1400" u="none" strike="noStrike" cap="none"/>
                    </a:p>
                  </a:txBody>
                  <a:tcPr marL="91450" marR="91450" marT="45725" marB="45725"/>
                </a:tc>
                <a:extLst>
                  <a:ext uri="{0D108BD9-81ED-4DB2-BD59-A6C34878D82A}">
                    <a16:rowId xmlns:a16="http://schemas.microsoft.com/office/drawing/2014/main" val="10002"/>
                  </a:ext>
                </a:extLst>
              </a:tr>
              <a:tr h="45580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tc hMerge="1">
                  <a:txBody>
                    <a:bodyPr/>
                    <a:lstStyle/>
                    <a:p>
                      <a:endParaRPr lang="tr-TR"/>
                    </a:p>
                  </a:txBody>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rgbClr val="002060"/>
                        </a:solidFill>
                      </a:endParaRPr>
                    </a:p>
                  </a:txBody>
                  <a:tcPr marL="91450" marR="91450" marT="45725" marB="45725"/>
                </a:tc>
                <a:extLst>
                  <a:ext uri="{0D108BD9-81ED-4DB2-BD59-A6C34878D82A}">
                    <a16:rowId xmlns:a16="http://schemas.microsoft.com/office/drawing/2014/main" val="10003"/>
                  </a:ext>
                </a:extLst>
              </a:tr>
            </a:tbl>
          </a:graphicData>
        </a:graphic>
      </p:graphicFrame>
      <p:sp>
        <p:nvSpPr>
          <p:cNvPr id="130" name="Google Shape;130;p4"/>
          <p:cNvSpPr txBox="1"/>
          <p:nvPr/>
        </p:nvSpPr>
        <p:spPr>
          <a:xfrm>
            <a:off x="2803983" y="1889164"/>
            <a:ext cx="407054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a:solidFill>
                  <a:srgbClr val="7030A0"/>
                </a:solidFill>
                <a:latin typeface="Verdana"/>
                <a:ea typeface="Verdana"/>
                <a:cs typeface="Verdana"/>
                <a:sym typeface="Verdana"/>
              </a:rPr>
              <a:t>TARIM EKONOMİSİ BÖLÜMÜ</a:t>
            </a:r>
            <a:endParaRPr sz="1400" b="1" i="0" u="none" strike="noStrike" cap="none" dirty="0">
              <a:solidFill>
                <a:srgbClr val="7030A0"/>
              </a:solidFill>
              <a:latin typeface="Arial"/>
              <a:ea typeface="Arial"/>
              <a:cs typeface="Arial"/>
              <a:sym typeface="Arial"/>
            </a:endParaRPr>
          </a:p>
        </p:txBody>
      </p:sp>
      <p:sp>
        <p:nvSpPr>
          <p:cNvPr id="131" name="Google Shape;131;p4"/>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4</a:t>
            </a:fld>
            <a:endParaRPr/>
          </a:p>
        </p:txBody>
      </p:sp>
      <p:sp>
        <p:nvSpPr>
          <p:cNvPr id="132" name="Google Shape;132;p4"/>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dirty="0">
                <a:solidFill>
                  <a:srgbClr val="002060"/>
                </a:solidFill>
                <a:latin typeface="Verdana"/>
                <a:ea typeface="Verdana"/>
                <a:cs typeface="Verdana"/>
                <a:sym typeface="Verdana"/>
              </a:rPr>
              <a:t>Tarım ve Gıda Tedarik Zincirleri Çalışma Grubu</a:t>
            </a:r>
            <a:endParaRPr sz="1800" b="0" i="0" u="none" strike="noStrike" cap="none" dirty="0">
              <a:solidFill>
                <a:srgbClr val="002060"/>
              </a:solidFill>
              <a:latin typeface="Verdana"/>
              <a:ea typeface="Verdana"/>
              <a:cs typeface="Verdana"/>
              <a:sym typeface="Verdana"/>
            </a:endParaRPr>
          </a:p>
        </p:txBody>
      </p:sp>
      <p:pic>
        <p:nvPicPr>
          <p:cNvPr id="2" name="Google Shape;120;p3">
            <a:extLst>
              <a:ext uri="{FF2B5EF4-FFF2-40B4-BE49-F238E27FC236}">
                <a16:creationId xmlns:a16="http://schemas.microsoft.com/office/drawing/2014/main" id="{1C20EB10-82E2-3DCB-7082-3EEA44CB7715}"/>
              </a:ext>
            </a:extLst>
          </p:cNvPr>
          <p:cNvPicPr preferRelativeResize="0"/>
          <p:nvPr/>
        </p:nvPicPr>
        <p:blipFill>
          <a:blip r:embed="rId3">
            <a:alphaModFix/>
          </a:blip>
          <a:stretch>
            <a:fillRect/>
          </a:stretch>
        </p:blipFill>
        <p:spPr>
          <a:xfrm>
            <a:off x="152400" y="5158766"/>
            <a:ext cx="8839200" cy="483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571500" y="130200"/>
            <a:ext cx="8001000" cy="104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tr-TR" sz="3600"/>
              <a:t>Mevcut araştırma altyapısı</a:t>
            </a:r>
            <a:r>
              <a:rPr lang="tr-TR" sz="4000"/>
              <a:t> </a:t>
            </a:r>
            <a:br>
              <a:rPr lang="tr-TR" sz="4000"/>
            </a:br>
            <a:r>
              <a:rPr lang="tr-TR" sz="2400"/>
              <a:t>(personel) </a:t>
            </a:r>
            <a:endParaRPr sz="2400"/>
          </a:p>
        </p:txBody>
      </p:sp>
      <p:sp>
        <p:nvSpPr>
          <p:cNvPr id="138" name="Google Shape;138;p5"/>
          <p:cNvSpPr txBox="1">
            <a:spLocks noGrp="1"/>
          </p:cNvSpPr>
          <p:nvPr>
            <p:ph type="body" idx="1"/>
          </p:nvPr>
        </p:nvSpPr>
        <p:spPr>
          <a:xfrm>
            <a:off x="1835696" y="1881330"/>
            <a:ext cx="5875074" cy="40033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sz="2200">
              <a:latin typeface="Quattrocento Sans"/>
              <a:ea typeface="Quattrocento Sans"/>
              <a:cs typeface="Quattrocento Sans"/>
              <a:sym typeface="Quattrocento Sans"/>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a:p>
            <a:pPr marL="469900" lvl="0" indent="-469900" algn="l" rtl="0">
              <a:lnSpc>
                <a:spcPct val="100000"/>
              </a:lnSpc>
              <a:spcBef>
                <a:spcPts val="440"/>
              </a:spcBef>
              <a:spcAft>
                <a:spcPts val="0"/>
              </a:spcAft>
              <a:buSzPts val="2200"/>
              <a:buFont typeface="Noto Sans Symbols"/>
              <a:buNone/>
            </a:pPr>
            <a:r>
              <a:rPr lang="tr-TR" sz="2200">
                <a:latin typeface="Quattrocento Sans"/>
                <a:ea typeface="Quattrocento Sans"/>
                <a:cs typeface="Quattrocento Sans"/>
                <a:sym typeface="Quattrocento Sans"/>
              </a:rPr>
              <a:t>      </a:t>
            </a:r>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p:txBody>
      </p:sp>
      <p:sp>
        <p:nvSpPr>
          <p:cNvPr id="139" name="Google Shape;139;p5"/>
          <p:cNvSpPr txBox="1"/>
          <p:nvPr/>
        </p:nvSpPr>
        <p:spPr>
          <a:xfrm>
            <a:off x="574031" y="1759365"/>
            <a:ext cx="467345" cy="42473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C00000"/>
                </a:solidFill>
                <a:latin typeface="Verdana"/>
                <a:ea typeface="Verdana"/>
                <a:cs typeface="Verdana"/>
                <a:sym typeface="Verdana"/>
              </a:rPr>
              <a:t>U</a:t>
            </a:r>
            <a:endParaRPr sz="1400" b="0" i="0" u="none" strike="noStrike" cap="none">
              <a:solidFill>
                <a:srgbClr val="000000"/>
              </a:solidFill>
              <a:latin typeface="Arial"/>
              <a:ea typeface="Arial"/>
              <a:cs typeface="Arial"/>
              <a:sym typeface="Arial"/>
            </a:endParaRPr>
          </a:p>
        </p:txBody>
      </p:sp>
      <p:pic>
        <p:nvPicPr>
          <p:cNvPr id="140" name="Google Shape;140;p5"/>
          <p:cNvPicPr preferRelativeResize="0"/>
          <p:nvPr/>
        </p:nvPicPr>
        <p:blipFill rotWithShape="1">
          <a:blip r:embed="rId3">
            <a:alphaModFix/>
          </a:blip>
          <a:srcRect t="3993" r="14191" b="3157"/>
          <a:stretch/>
        </p:blipFill>
        <p:spPr>
          <a:xfrm>
            <a:off x="1171925" y="1725025"/>
            <a:ext cx="7405348" cy="4428000"/>
          </a:xfrm>
          <a:prstGeom prst="rect">
            <a:avLst/>
          </a:prstGeom>
          <a:noFill/>
          <a:ln>
            <a:noFill/>
          </a:ln>
        </p:spPr>
      </p:pic>
      <p:sp>
        <p:nvSpPr>
          <p:cNvPr id="141" name="Google Shape;141;p5"/>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5</a:t>
            </a:fld>
            <a:endParaRPr/>
          </a:p>
        </p:txBody>
      </p:sp>
      <p:sp>
        <p:nvSpPr>
          <p:cNvPr id="142" name="Google Shape;142;p5"/>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576275" y="173625"/>
            <a:ext cx="8001000" cy="111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sz="3600"/>
              <a:t>Mevcut araştırma altyapısı </a:t>
            </a:r>
            <a:br>
              <a:rPr lang="tr-TR" sz="4000"/>
            </a:br>
            <a:r>
              <a:rPr lang="tr-TR" sz="2400"/>
              <a:t>(Lab) </a:t>
            </a:r>
            <a:endParaRPr sz="2400"/>
          </a:p>
        </p:txBody>
      </p:sp>
      <p:sp>
        <p:nvSpPr>
          <p:cNvPr id="148" name="Google Shape;148;p6"/>
          <p:cNvSpPr txBox="1">
            <a:spLocks noGrp="1"/>
          </p:cNvSpPr>
          <p:nvPr>
            <p:ph type="body" idx="1"/>
          </p:nvPr>
        </p:nvSpPr>
        <p:spPr>
          <a:xfrm>
            <a:off x="1187624" y="1881330"/>
            <a:ext cx="6523146" cy="40033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sz="2200">
              <a:latin typeface="Quattrocento Sans"/>
              <a:ea typeface="Quattrocento Sans"/>
              <a:cs typeface="Quattrocento Sans"/>
              <a:sym typeface="Quattrocento Sans"/>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a:p>
            <a:pPr marL="469900" lvl="0" indent="-469900" algn="l" rtl="0">
              <a:lnSpc>
                <a:spcPct val="100000"/>
              </a:lnSpc>
              <a:spcBef>
                <a:spcPts val="440"/>
              </a:spcBef>
              <a:spcAft>
                <a:spcPts val="0"/>
              </a:spcAft>
              <a:buSzPts val="2200"/>
              <a:buFont typeface="Noto Sans Symbols"/>
              <a:buNone/>
            </a:pPr>
            <a:r>
              <a:rPr lang="tr-TR" sz="2200">
                <a:latin typeface="Quattrocento Sans"/>
                <a:ea typeface="Quattrocento Sans"/>
                <a:cs typeface="Quattrocento Sans"/>
                <a:sym typeface="Quattrocento Sans"/>
              </a:rPr>
              <a:t>      </a:t>
            </a:r>
            <a:endParaRPr/>
          </a:p>
          <a:p>
            <a:pPr marL="469900" lvl="0" indent="-330200" algn="l" rtl="0">
              <a:lnSpc>
                <a:spcPct val="100000"/>
              </a:lnSpc>
              <a:spcBef>
                <a:spcPts val="440"/>
              </a:spcBef>
              <a:spcAft>
                <a:spcPts val="0"/>
              </a:spcAft>
              <a:buSzPts val="2200"/>
              <a:buNone/>
            </a:pPr>
            <a:endParaRPr sz="2200">
              <a:latin typeface="Quattrocento Sans"/>
              <a:ea typeface="Quattrocento Sans"/>
              <a:cs typeface="Quattrocento Sans"/>
              <a:sym typeface="Quattrocento Sans"/>
            </a:endParaRPr>
          </a:p>
        </p:txBody>
      </p:sp>
      <p:sp>
        <p:nvSpPr>
          <p:cNvPr id="149" name="Google Shape;149;p6"/>
          <p:cNvSpPr txBox="1"/>
          <p:nvPr/>
        </p:nvSpPr>
        <p:spPr>
          <a:xfrm>
            <a:off x="574031" y="1759365"/>
            <a:ext cx="467345" cy="42473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A</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R</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A</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Ş</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T</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I</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R</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M</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A</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dirty="0">
              <a:solidFill>
                <a:srgbClr val="C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G</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R</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U</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B</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dirty="0">
                <a:solidFill>
                  <a:srgbClr val="C00000"/>
                </a:solidFill>
                <a:latin typeface="Verdana"/>
                <a:ea typeface="Verdana"/>
                <a:cs typeface="Verdana"/>
                <a:sym typeface="Verdana"/>
              </a:rPr>
              <a:t>U</a:t>
            </a:r>
            <a:endParaRPr sz="1400" b="1" i="0" u="none" strike="noStrike" cap="none" dirty="0">
              <a:solidFill>
                <a:srgbClr val="000000"/>
              </a:solidFill>
              <a:latin typeface="Arial"/>
              <a:ea typeface="Arial"/>
              <a:cs typeface="Arial"/>
              <a:sym typeface="Arial"/>
            </a:endParaRPr>
          </a:p>
        </p:txBody>
      </p:sp>
      <p:grpSp>
        <p:nvGrpSpPr>
          <p:cNvPr id="150" name="Google Shape;150;p6"/>
          <p:cNvGrpSpPr/>
          <p:nvPr/>
        </p:nvGrpSpPr>
        <p:grpSpPr>
          <a:xfrm>
            <a:off x="1524032" y="1846014"/>
            <a:ext cx="6720342" cy="3890700"/>
            <a:chOff x="32" y="86649"/>
            <a:chExt cx="6720342" cy="3890700"/>
          </a:xfrm>
        </p:grpSpPr>
        <p:sp>
          <p:nvSpPr>
            <p:cNvPr id="151" name="Google Shape;151;p6"/>
            <p:cNvSpPr/>
            <p:nvPr/>
          </p:nvSpPr>
          <p:spPr>
            <a:xfrm>
              <a:off x="32" y="86649"/>
              <a:ext cx="3140346" cy="4320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
            <p:cNvSpPr txBox="1"/>
            <p:nvPr/>
          </p:nvSpPr>
          <p:spPr>
            <a:xfrm>
              <a:off x="32" y="86649"/>
              <a:ext cx="3140346" cy="432000"/>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rgbClr val="FFFFFF"/>
                </a:buClr>
                <a:buSzPts val="1400"/>
                <a:buFont typeface="Verdana"/>
                <a:buNone/>
              </a:pPr>
              <a:r>
                <a:rPr lang="tr-TR" sz="1400" b="1" i="0" u="none" strike="noStrike" cap="none">
                  <a:solidFill>
                    <a:srgbClr val="FFFFFF"/>
                  </a:solidFill>
                  <a:latin typeface="Verdana"/>
                  <a:ea typeface="Verdana"/>
                  <a:cs typeface="Verdana"/>
                  <a:sym typeface="Verdana"/>
                </a:rPr>
                <a:t>Analitik Cihazlar</a:t>
              </a: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32" y="518649"/>
              <a:ext cx="3140346" cy="3458700"/>
            </a:xfrm>
            <a:prstGeom prst="rect">
              <a:avLst/>
            </a:prstGeom>
            <a:solidFill>
              <a:srgbClr val="E0E4E9">
                <a:alpha val="89411"/>
              </a:srgbClr>
            </a:solidFill>
            <a:ln w="25400" cap="flat" cmpd="sng">
              <a:solidFill>
                <a:srgbClr val="E0E4E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txBox="1"/>
            <p:nvPr/>
          </p:nvSpPr>
          <p:spPr>
            <a:xfrm>
              <a:off x="32" y="518649"/>
              <a:ext cx="3140346" cy="345870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GC-FID (Gaz Kromatografi) sistemi</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reometre</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kolorimetre</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IR nem tayin cihazı</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hassas terazi</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pH metre</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su aktivitesi ölçüm cihazı</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UV-Vis spektrofotometre</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tekstür analiz cihazı</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FT-IR spektrofotometre</a:t>
              </a:r>
              <a:br>
                <a:rPr lang="tr-TR" sz="1500" b="0" i="0" u="none" strike="noStrike" cap="none">
                  <a:solidFill>
                    <a:srgbClr val="002060"/>
                  </a:solidFill>
                  <a:latin typeface="Verdana"/>
                  <a:ea typeface="Verdana"/>
                  <a:cs typeface="Verdana"/>
                  <a:sym typeface="Verdana"/>
                </a:rPr>
              </a:br>
              <a:endParaRPr sz="1500" b="0" i="0" u="none" strike="noStrike" cap="none">
                <a:solidFill>
                  <a:srgbClr val="002060"/>
                </a:solidFill>
                <a:latin typeface="Verdana"/>
                <a:ea typeface="Verdana"/>
                <a:cs typeface="Verdana"/>
                <a:sym typeface="Verdana"/>
              </a:endParaRPr>
            </a:p>
          </p:txBody>
        </p:sp>
        <p:sp>
          <p:nvSpPr>
            <p:cNvPr id="155" name="Google Shape;155;p6"/>
            <p:cNvSpPr/>
            <p:nvPr/>
          </p:nvSpPr>
          <p:spPr>
            <a:xfrm>
              <a:off x="3580028" y="86649"/>
              <a:ext cx="3140346" cy="4320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txBox="1"/>
            <p:nvPr/>
          </p:nvSpPr>
          <p:spPr>
            <a:xfrm>
              <a:off x="3580028" y="86649"/>
              <a:ext cx="3140346" cy="432000"/>
            </a:xfrm>
            <a:prstGeom prst="rect">
              <a:avLst/>
            </a:prstGeom>
            <a:noFill/>
            <a:ln>
              <a:noFill/>
            </a:ln>
          </p:spPr>
          <p:txBody>
            <a:bodyPr spcFirstLastPara="1" wrap="square" lIns="106675" tIns="60950" rIns="106675" bIns="60950"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tr-TR" sz="1500" b="1" i="0" u="none" strike="noStrike" cap="none">
                  <a:solidFill>
                    <a:schemeClr val="lt1"/>
                  </a:solidFill>
                  <a:latin typeface="Verdana"/>
                  <a:ea typeface="Verdana"/>
                  <a:cs typeface="Verdana"/>
                  <a:sym typeface="Verdana"/>
                </a:rPr>
                <a:t>Bilgisayar</a:t>
              </a: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3580028" y="518649"/>
              <a:ext cx="3140346" cy="3458700"/>
            </a:xfrm>
            <a:prstGeom prst="rect">
              <a:avLst/>
            </a:prstGeom>
            <a:solidFill>
              <a:srgbClr val="E0E4E9">
                <a:alpha val="89411"/>
              </a:srgbClr>
            </a:solidFill>
            <a:ln w="25400" cap="flat" cmpd="sng">
              <a:solidFill>
                <a:srgbClr val="E0E4E9">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3580028" y="518649"/>
              <a:ext cx="3140346" cy="3458700"/>
            </a:xfrm>
            <a:prstGeom prst="rect">
              <a:avLst/>
            </a:prstGeom>
            <a:noFill/>
            <a:ln>
              <a:noFill/>
            </a:ln>
          </p:spPr>
          <p:txBody>
            <a:bodyPr spcFirstLastPara="1" wrap="square" lIns="80000" tIns="80000" rIns="106675" bIns="120000" anchor="t" anchorCtr="0">
              <a:noAutofit/>
            </a:bodyPr>
            <a:lstStyle/>
            <a:p>
              <a:pPr marL="114300" marR="0" lvl="1" indent="-114300" algn="l" rtl="0">
                <a:lnSpc>
                  <a:spcPct val="90000"/>
                </a:lnSpc>
                <a:spcBef>
                  <a:spcPts val="0"/>
                </a:spcBef>
                <a:spcAft>
                  <a:spcPts val="0"/>
                </a:spcAft>
                <a:buClr>
                  <a:srgbClr val="002060"/>
                </a:buClr>
                <a:buSzPts val="1500"/>
                <a:buFont typeface="Arial"/>
                <a:buNone/>
              </a:pPr>
              <a:r>
                <a:rPr lang="tr-TR" sz="1500" b="0" i="0" u="none" strike="noStrike" cap="none">
                  <a:solidFill>
                    <a:srgbClr val="002060"/>
                  </a:solidFill>
                  <a:latin typeface="Arial"/>
                  <a:ea typeface="Arial"/>
                  <a:cs typeface="Arial"/>
                  <a:sym typeface="Arial"/>
                </a:rPr>
                <a:t>1 </a:t>
              </a:r>
              <a:r>
                <a:rPr lang="tr-TR" sz="1500" b="0" i="0" u="none" strike="noStrike" cap="none">
                  <a:solidFill>
                    <a:srgbClr val="002060"/>
                  </a:solidFill>
                  <a:latin typeface="Verdana"/>
                  <a:ea typeface="Verdana"/>
                  <a:cs typeface="Verdana"/>
                  <a:sym typeface="Verdana"/>
                </a:rPr>
                <a:t>adet masaüstü PC</a:t>
              </a: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chemeClr val="dk1"/>
                </a:buClr>
                <a:buSzPts val="1500"/>
                <a:buFont typeface="Verdana"/>
                <a:buNone/>
              </a:pPr>
              <a:endParaRPr sz="1500" b="0" i="0" u="none" strike="noStrike" cap="none">
                <a:solidFill>
                  <a:srgbClr val="002060"/>
                </a:solidFill>
                <a:latin typeface="Verdana"/>
                <a:ea typeface="Verdana"/>
                <a:cs typeface="Verdana"/>
                <a:sym typeface="Verdana"/>
              </a:endParaRPr>
            </a:p>
            <a:p>
              <a:pPr marL="114300" marR="0" lvl="1" indent="-114300" algn="l" rtl="0">
                <a:lnSpc>
                  <a:spcPct val="90000"/>
                </a:lnSpc>
                <a:spcBef>
                  <a:spcPts val="225"/>
                </a:spcBef>
                <a:spcAft>
                  <a:spcPts val="0"/>
                </a:spcAft>
                <a:buClr>
                  <a:srgbClr val="002060"/>
                </a:buClr>
                <a:buSzPts val="1500"/>
                <a:buFont typeface="Verdana"/>
                <a:buNone/>
              </a:pPr>
              <a:r>
                <a:rPr lang="tr-TR" sz="1500" b="0" i="0" u="none" strike="noStrike" cap="none">
                  <a:solidFill>
                    <a:srgbClr val="002060"/>
                  </a:solidFill>
                  <a:latin typeface="Verdana"/>
                  <a:ea typeface="Verdana"/>
                  <a:cs typeface="Verdana"/>
                  <a:sym typeface="Verdana"/>
                </a:rPr>
                <a:t>1 adet dizüstü bilgisayar</a:t>
              </a:r>
              <a:endParaRPr sz="1500" b="0" i="0" u="none" strike="noStrike" cap="none">
                <a:solidFill>
                  <a:srgbClr val="002060"/>
                </a:solidFill>
                <a:latin typeface="Verdana"/>
                <a:ea typeface="Verdana"/>
                <a:cs typeface="Verdana"/>
                <a:sym typeface="Verdana"/>
              </a:endParaRPr>
            </a:p>
          </p:txBody>
        </p:sp>
      </p:grpSp>
      <p:sp>
        <p:nvSpPr>
          <p:cNvPr id="159" name="Google Shape;159;p6"/>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6</a:t>
            </a:fld>
            <a:endParaRPr/>
          </a:p>
        </p:txBody>
      </p:sp>
      <p:pic>
        <p:nvPicPr>
          <p:cNvPr id="160" name="Google Shape;160;p6"/>
          <p:cNvPicPr preferRelativeResize="0"/>
          <p:nvPr/>
        </p:nvPicPr>
        <p:blipFill>
          <a:blip r:embed="rId3">
            <a:alphaModFix/>
          </a:blip>
          <a:stretch>
            <a:fillRect/>
          </a:stretch>
        </p:blipFill>
        <p:spPr>
          <a:xfrm>
            <a:off x="574031" y="1008404"/>
            <a:ext cx="9144001" cy="564101"/>
          </a:xfrm>
          <a:prstGeom prst="rect">
            <a:avLst/>
          </a:prstGeom>
          <a:noFill/>
          <a:ln>
            <a:noFill/>
          </a:ln>
        </p:spPr>
      </p:pic>
      <p:sp>
        <p:nvSpPr>
          <p:cNvPr id="161" name="Google Shape;161;p6"/>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
        <p:nvSpPr>
          <p:cNvPr id="4" name="Metin kutusu 3">
            <a:extLst>
              <a:ext uri="{FF2B5EF4-FFF2-40B4-BE49-F238E27FC236}">
                <a16:creationId xmlns:a16="http://schemas.microsoft.com/office/drawing/2014/main" id="{D62ABFBD-3303-2517-3DCA-DAC098C9086F}"/>
              </a:ext>
            </a:extLst>
          </p:cNvPr>
          <p:cNvSpPr txBox="1"/>
          <p:nvPr/>
        </p:nvSpPr>
        <p:spPr>
          <a:xfrm>
            <a:off x="2405586" y="5776000"/>
            <a:ext cx="4874964" cy="307777"/>
          </a:xfrm>
          <a:prstGeom prst="rect">
            <a:avLst/>
          </a:prstGeom>
          <a:noFill/>
        </p:spPr>
        <p:txBody>
          <a:bodyPr wrap="square" rtlCol="0">
            <a:spAutoFit/>
          </a:bodyPr>
          <a:lstStyle/>
          <a:p>
            <a:r>
              <a:rPr lang="tr-TR" b="1" dirty="0">
                <a:solidFill>
                  <a:srgbClr val="7030A0"/>
                </a:solidFill>
                <a:latin typeface="Verdana" panose="020B0604030504040204" pitchFamily="34" charset="0"/>
                <a:ea typeface="Verdana" panose="020B0604030504040204" pitchFamily="34" charset="0"/>
                <a:cs typeface="Verdana" panose="020B0604030504040204" pitchFamily="34" charset="0"/>
              </a:rPr>
              <a:t>@Ziraat Fakültesi Gıda Mühendisliği Bölümü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569850" y="152900"/>
            <a:ext cx="7994700" cy="1215900"/>
          </a:xfrm>
          <a:prstGeom prst="rect">
            <a:avLst/>
          </a:prstGeom>
          <a:noFill/>
          <a:ln>
            <a:noFill/>
          </a:ln>
        </p:spPr>
        <p:txBody>
          <a:bodyPr spcFirstLastPara="1" wrap="square" lIns="91425" tIns="45700" rIns="91425" bIns="45700" anchor="b" anchorCtr="0">
            <a:noAutofit/>
          </a:bodyPr>
          <a:lstStyle/>
          <a:p>
            <a:pPr marL="0" lvl="0" indent="0" algn="just" rtl="0">
              <a:lnSpc>
                <a:spcPct val="100000"/>
              </a:lnSpc>
              <a:spcBef>
                <a:spcPts val="0"/>
              </a:spcBef>
              <a:spcAft>
                <a:spcPts val="0"/>
              </a:spcAft>
              <a:buSzPts val="1400"/>
              <a:buNone/>
            </a:pPr>
            <a:r>
              <a:rPr lang="tr-TR" sz="3600"/>
              <a:t>Tematik alanın neresindeyiz veya neden buradayız?</a:t>
            </a:r>
            <a:endParaRPr sz="3600"/>
          </a:p>
        </p:txBody>
      </p:sp>
      <p:grpSp>
        <p:nvGrpSpPr>
          <p:cNvPr id="167" name="Google Shape;167;p7"/>
          <p:cNvGrpSpPr/>
          <p:nvPr/>
        </p:nvGrpSpPr>
        <p:grpSpPr>
          <a:xfrm>
            <a:off x="569857" y="1649395"/>
            <a:ext cx="7994761" cy="3939204"/>
            <a:chOff x="3119" y="128570"/>
            <a:chExt cx="7994761" cy="3939204"/>
          </a:xfrm>
        </p:grpSpPr>
        <p:sp>
          <p:nvSpPr>
            <p:cNvPr id="168" name="Google Shape;168;p7"/>
            <p:cNvSpPr/>
            <p:nvPr/>
          </p:nvSpPr>
          <p:spPr>
            <a:xfrm>
              <a:off x="3119" y="1230049"/>
              <a:ext cx="2190980" cy="1807100"/>
            </a:xfrm>
            <a:prstGeom prst="roundRect">
              <a:avLst>
                <a:gd name="adj" fmla="val 10000"/>
              </a:avLst>
            </a:prstGeom>
            <a:solidFill>
              <a:schemeClr val="accent1"/>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txBox="1"/>
            <p:nvPr/>
          </p:nvSpPr>
          <p:spPr>
            <a:xfrm>
              <a:off x="44705" y="1271635"/>
              <a:ext cx="2107808" cy="1336692"/>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EFEFEF"/>
                </a:buClr>
                <a:buSzPts val="1100"/>
                <a:buFont typeface="Verdana"/>
                <a:buChar char="•"/>
              </a:pPr>
              <a:r>
                <a:rPr lang="tr-TR" sz="1100" b="0" i="0" u="none" strike="noStrike" cap="none">
                  <a:solidFill>
                    <a:srgbClr val="002060"/>
                  </a:solidFill>
                  <a:latin typeface="Verdana"/>
                  <a:ea typeface="Verdana"/>
                  <a:cs typeface="Verdana"/>
                  <a:sym typeface="Verdana"/>
                </a:rPr>
                <a:t>Biyofiziksel ve çevresel faktörler</a:t>
              </a:r>
              <a:endParaRPr sz="1100" b="0" i="0" u="none" strike="noStrike" cap="none">
                <a:solidFill>
                  <a:srgbClr val="002060"/>
                </a:solidFill>
                <a:latin typeface="Verdana"/>
                <a:ea typeface="Verdana"/>
                <a:cs typeface="Verdana"/>
                <a:sym typeface="Verdana"/>
              </a:endParaRPr>
            </a:p>
            <a:p>
              <a:pPr marL="57150" marR="0" lvl="1" indent="-69850" algn="l" rtl="0">
                <a:lnSpc>
                  <a:spcPct val="90000"/>
                </a:lnSpc>
                <a:spcBef>
                  <a:spcPts val="165"/>
                </a:spcBef>
                <a:spcAft>
                  <a:spcPts val="0"/>
                </a:spcAft>
                <a:buClr>
                  <a:srgbClr val="D9D9D9"/>
                </a:buClr>
                <a:buSzPts val="1100"/>
                <a:buFont typeface="Verdana"/>
                <a:buChar char="•"/>
              </a:pPr>
              <a:r>
                <a:rPr lang="tr-TR" sz="1100" b="0" i="0" u="none" strike="noStrike" cap="none">
                  <a:solidFill>
                    <a:srgbClr val="002060"/>
                  </a:solidFill>
                  <a:latin typeface="Verdana"/>
                  <a:ea typeface="Verdana"/>
                  <a:cs typeface="Verdana"/>
                  <a:sym typeface="Verdana"/>
                </a:rPr>
                <a:t>Siyasi ve ekonomik faktörler</a:t>
              </a:r>
              <a:endParaRPr sz="1100" b="0" i="0" u="none" strike="noStrike" cap="none">
                <a:solidFill>
                  <a:srgbClr val="002060"/>
                </a:solidFill>
                <a:latin typeface="Verdana"/>
                <a:ea typeface="Verdana"/>
                <a:cs typeface="Verdana"/>
                <a:sym typeface="Verdana"/>
              </a:endParaRPr>
            </a:p>
            <a:p>
              <a:pPr marL="57150" marR="0" lvl="1" indent="-69850" algn="l" rtl="0">
                <a:lnSpc>
                  <a:spcPct val="90000"/>
                </a:lnSpc>
                <a:spcBef>
                  <a:spcPts val="165"/>
                </a:spcBef>
                <a:spcAft>
                  <a:spcPts val="0"/>
                </a:spcAft>
                <a:buClr>
                  <a:srgbClr val="D9D9D9"/>
                </a:buClr>
                <a:buSzPts val="1100"/>
                <a:buFont typeface="Verdana"/>
                <a:buChar char="•"/>
              </a:pPr>
              <a:r>
                <a:rPr lang="tr-TR" sz="1100" b="0" i="0" u="none" strike="noStrike" cap="none">
                  <a:solidFill>
                    <a:srgbClr val="002060"/>
                  </a:solidFill>
                  <a:latin typeface="Verdana"/>
                  <a:ea typeface="Verdana"/>
                  <a:cs typeface="Verdana"/>
                  <a:sym typeface="Verdana"/>
                </a:rPr>
                <a:t>Sosyo-kültürel faktörler</a:t>
              </a:r>
              <a:endParaRPr sz="1100" b="0" i="0" u="none" strike="noStrike" cap="none">
                <a:solidFill>
                  <a:srgbClr val="002060"/>
                </a:solidFill>
                <a:latin typeface="Verdana"/>
                <a:ea typeface="Verdana"/>
                <a:cs typeface="Verdana"/>
                <a:sym typeface="Verdana"/>
              </a:endParaRPr>
            </a:p>
            <a:p>
              <a:pPr marL="57150" marR="0" lvl="1" indent="-69850" algn="l" rtl="0">
                <a:lnSpc>
                  <a:spcPct val="90000"/>
                </a:lnSpc>
                <a:spcBef>
                  <a:spcPts val="165"/>
                </a:spcBef>
                <a:spcAft>
                  <a:spcPts val="0"/>
                </a:spcAft>
                <a:buClr>
                  <a:srgbClr val="D9D9D9"/>
                </a:buClr>
                <a:buSzPts val="1100"/>
                <a:buFont typeface="Verdana"/>
                <a:buChar char="•"/>
              </a:pPr>
              <a:r>
                <a:rPr lang="tr-TR" sz="1100" b="0" i="0" u="none" strike="noStrike" cap="none">
                  <a:solidFill>
                    <a:srgbClr val="002060"/>
                  </a:solidFill>
                  <a:latin typeface="Verdana"/>
                  <a:ea typeface="Verdana"/>
                  <a:cs typeface="Verdana"/>
                  <a:sym typeface="Verdana"/>
                </a:rPr>
                <a:t>Demografik faktörler</a:t>
              </a:r>
              <a:endParaRPr/>
            </a:p>
            <a:p>
              <a:pPr marL="57150" marR="0" lvl="1" indent="-69850" algn="l" rtl="0">
                <a:lnSpc>
                  <a:spcPct val="90000"/>
                </a:lnSpc>
                <a:spcBef>
                  <a:spcPts val="165"/>
                </a:spcBef>
                <a:spcAft>
                  <a:spcPts val="0"/>
                </a:spcAft>
                <a:buClr>
                  <a:srgbClr val="D9D9D9"/>
                </a:buClr>
                <a:buSzPts val="1100"/>
                <a:buFont typeface="Verdana"/>
                <a:buChar char="•"/>
              </a:pPr>
              <a:r>
                <a:rPr lang="tr-TR" sz="1100" b="0" i="0" u="none" strike="noStrike" cap="none">
                  <a:solidFill>
                    <a:srgbClr val="002060"/>
                  </a:solidFill>
                  <a:latin typeface="Verdana"/>
                  <a:ea typeface="Verdana"/>
                  <a:cs typeface="Verdana"/>
                  <a:sym typeface="Verdana"/>
                </a:rPr>
                <a:t>Yenilik, teknoloji ve altyapı </a:t>
              </a:r>
              <a:endParaRPr sz="1100" b="0" i="0" u="none" strike="noStrike" cap="none">
                <a:solidFill>
                  <a:srgbClr val="002060"/>
                </a:solidFill>
                <a:latin typeface="Verdana"/>
                <a:ea typeface="Verdana"/>
                <a:cs typeface="Verdana"/>
                <a:sym typeface="Verdana"/>
              </a:endParaRPr>
            </a:p>
          </p:txBody>
        </p:sp>
        <p:sp>
          <p:nvSpPr>
            <p:cNvPr id="170" name="Google Shape;170;p7"/>
            <p:cNvSpPr/>
            <p:nvPr/>
          </p:nvSpPr>
          <p:spPr>
            <a:xfrm>
              <a:off x="1239593" y="1679122"/>
              <a:ext cx="2388652" cy="2388652"/>
            </a:xfrm>
            <a:custGeom>
              <a:avLst/>
              <a:gdLst/>
              <a:ahLst/>
              <a:cxnLst/>
              <a:rect l="l" t="t" r="r" b="b"/>
              <a:pathLst>
                <a:path w="120000" h="120000" extrusionOk="0">
                  <a:moveTo>
                    <a:pt x="9798" y="88509"/>
                  </a:moveTo>
                  <a:lnTo>
                    <a:pt x="12758" y="86829"/>
                  </a:lnTo>
                  <a:lnTo>
                    <a:pt x="12758" y="86829"/>
                  </a:lnTo>
                  <a:cubicBezTo>
                    <a:pt x="21914" y="102952"/>
                    <a:pt x="38661" y="113293"/>
                    <a:pt x="57178" y="114255"/>
                  </a:cubicBezTo>
                  <a:cubicBezTo>
                    <a:pt x="75696" y="115218"/>
                    <a:pt x="93425" y="106671"/>
                    <a:pt x="104205" y="91584"/>
                  </a:cubicBezTo>
                  <a:lnTo>
                    <a:pt x="102240" y="90469"/>
                  </a:lnTo>
                  <a:lnTo>
                    <a:pt x="108722" y="87669"/>
                  </a:lnTo>
                  <a:lnTo>
                    <a:pt x="109144" y="94389"/>
                  </a:lnTo>
                  <a:lnTo>
                    <a:pt x="107179" y="93273"/>
                  </a:lnTo>
                  <a:lnTo>
                    <a:pt x="107179" y="93273"/>
                  </a:lnTo>
                  <a:cubicBezTo>
                    <a:pt x="95787" y="109427"/>
                    <a:pt x="76922" y="118629"/>
                    <a:pt x="57179" y="117663"/>
                  </a:cubicBezTo>
                  <a:cubicBezTo>
                    <a:pt x="37436" y="116697"/>
                    <a:pt x="19559" y="105698"/>
                    <a:pt x="9798" y="88509"/>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p:nvPr/>
          </p:nvSpPr>
          <p:spPr>
            <a:xfrm>
              <a:off x="490003" y="2649914"/>
              <a:ext cx="1947538" cy="774471"/>
            </a:xfrm>
            <a:prstGeom prst="roundRect">
              <a:avLst>
                <a:gd name="adj" fmla="val 10000"/>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7"/>
            <p:cNvSpPr txBox="1"/>
            <p:nvPr/>
          </p:nvSpPr>
          <p:spPr>
            <a:xfrm>
              <a:off x="512686" y="2672597"/>
              <a:ext cx="1902172" cy="729105"/>
            </a:xfrm>
            <a:prstGeom prst="rect">
              <a:avLst/>
            </a:prstGeom>
            <a:noFill/>
            <a:ln>
              <a:noFill/>
            </a:ln>
          </p:spPr>
          <p:txBody>
            <a:bodyPr spcFirstLastPara="1" wrap="square" lIns="22850" tIns="15225" rIns="22850" bIns="15225" anchor="ctr" anchorCtr="0">
              <a:noAutofit/>
            </a:bodyPr>
            <a:lstStyle/>
            <a:p>
              <a:pPr marL="0" marR="0" lvl="0" indent="0" algn="ctr" rtl="0">
                <a:lnSpc>
                  <a:spcPct val="90000"/>
                </a:lnSpc>
                <a:spcBef>
                  <a:spcPts val="0"/>
                </a:spcBef>
                <a:spcAft>
                  <a:spcPts val="0"/>
                </a:spcAft>
                <a:buClr>
                  <a:srgbClr val="002060"/>
                </a:buClr>
                <a:buSzPts val="1200"/>
                <a:buFont typeface="Verdana"/>
                <a:buNone/>
              </a:pPr>
              <a:r>
                <a:rPr lang="tr-TR" sz="1200" b="1" i="0" u="none" strike="noStrike" cap="none">
                  <a:solidFill>
                    <a:srgbClr val="002060"/>
                  </a:solidFill>
                  <a:latin typeface="Verdana"/>
                  <a:ea typeface="Verdana"/>
                  <a:cs typeface="Verdana"/>
                  <a:sym typeface="Verdana"/>
                </a:rPr>
                <a:t>Girdiler</a:t>
              </a:r>
              <a:endParaRPr sz="1200" b="1" i="0" u="none" strike="noStrike" cap="none">
                <a:solidFill>
                  <a:srgbClr val="002060"/>
                </a:solidFill>
                <a:latin typeface="Verdana"/>
                <a:ea typeface="Verdana"/>
                <a:cs typeface="Verdana"/>
                <a:sym typeface="Verdana"/>
              </a:endParaRPr>
            </a:p>
          </p:txBody>
        </p:sp>
        <p:sp>
          <p:nvSpPr>
            <p:cNvPr id="173" name="Google Shape;173;p7"/>
            <p:cNvSpPr/>
            <p:nvPr/>
          </p:nvSpPr>
          <p:spPr>
            <a:xfrm>
              <a:off x="2783288" y="1230049"/>
              <a:ext cx="2190980" cy="1807100"/>
            </a:xfrm>
            <a:prstGeom prst="roundRect">
              <a:avLst>
                <a:gd name="adj" fmla="val 10000"/>
              </a:avLst>
            </a:prstGeom>
            <a:solidFill>
              <a:srgbClr val="92D050"/>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2824874" y="1658871"/>
              <a:ext cx="2107808" cy="1336692"/>
            </a:xfrm>
            <a:prstGeom prst="rect">
              <a:avLst/>
            </a:prstGeom>
            <a:noFill/>
            <a:ln>
              <a:noFill/>
            </a:ln>
          </p:spPr>
          <p:txBody>
            <a:bodyPr spcFirstLastPara="1" wrap="square" lIns="20950" tIns="20950" rIns="20950" bIns="20950" anchor="t" anchorCtr="0">
              <a:noAutofit/>
            </a:bodyPr>
            <a:lstStyle/>
            <a:p>
              <a:pPr marL="0" marR="0" lvl="1" indent="0" algn="l" rtl="0">
                <a:lnSpc>
                  <a:spcPct val="90000"/>
                </a:lnSpc>
                <a:spcBef>
                  <a:spcPts val="0"/>
                </a:spcBef>
                <a:spcAft>
                  <a:spcPts val="0"/>
                </a:spcAft>
                <a:buNone/>
              </a:pPr>
              <a:r>
                <a:rPr lang="tr-TR" sz="1100" b="0" i="0" u="none" strike="noStrike" cap="none">
                  <a:solidFill>
                    <a:srgbClr val="002060"/>
                  </a:solidFill>
                  <a:latin typeface="Verdana"/>
                  <a:ea typeface="Verdana"/>
                  <a:cs typeface="Verdana"/>
                  <a:sym typeface="Verdana"/>
                </a:rPr>
                <a:t>Tarım-gıda ürünü üretiminin planlanması</a:t>
              </a:r>
              <a:r>
                <a:rPr lang="tr-TR" sz="1100">
                  <a:solidFill>
                    <a:srgbClr val="002060"/>
                  </a:solidFill>
                  <a:latin typeface="Verdana"/>
                  <a:ea typeface="Verdana"/>
                  <a:cs typeface="Verdana"/>
                  <a:sym typeface="Verdana"/>
                </a:rPr>
                <a:t> ve üretimi</a:t>
              </a:r>
              <a:r>
                <a:rPr lang="tr-TR" sz="1100" b="0" i="0" u="none" strike="noStrike" cap="none">
                  <a:solidFill>
                    <a:srgbClr val="002060"/>
                  </a:solidFill>
                  <a:latin typeface="Verdana"/>
                  <a:ea typeface="Verdana"/>
                  <a:cs typeface="Verdana"/>
                  <a:sym typeface="Verdana"/>
                </a:rPr>
                <a:t> işlenmesi, paketlenmesi, dağıtımı, perakende satışı, tüketimi, kayıp ve </a:t>
              </a:r>
              <a:r>
                <a:rPr lang="tr-TR" sz="1100" b="0" i="0" u="none" strike="noStrike" cap="none">
                  <a:solidFill>
                    <a:srgbClr val="00206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israfının</a:t>
              </a:r>
              <a:r>
                <a:rPr lang="tr-TR" sz="1100" b="0" i="0" u="none" strike="noStrike" cap="none">
                  <a:solidFill>
                    <a:srgbClr val="002060"/>
                  </a:solidFill>
                  <a:latin typeface="Verdana"/>
                  <a:ea typeface="Verdana"/>
                  <a:cs typeface="Verdana"/>
                  <a:sym typeface="Verdana"/>
                </a:rPr>
                <a:t> geri dönüştürülmesi</a:t>
              </a:r>
              <a:endParaRPr sz="1100" b="0" i="0" u="none" strike="noStrike" cap="none">
                <a:solidFill>
                  <a:srgbClr val="002060"/>
                </a:solidFill>
                <a:latin typeface="Verdana"/>
                <a:ea typeface="Verdana"/>
                <a:cs typeface="Verdana"/>
                <a:sym typeface="Verdana"/>
              </a:endParaRPr>
            </a:p>
          </p:txBody>
        </p:sp>
        <p:sp>
          <p:nvSpPr>
            <p:cNvPr id="175" name="Google Shape;175;p7"/>
            <p:cNvSpPr/>
            <p:nvPr/>
          </p:nvSpPr>
          <p:spPr>
            <a:xfrm>
              <a:off x="4001504" y="128570"/>
              <a:ext cx="2668610" cy="2668610"/>
            </a:xfrm>
            <a:custGeom>
              <a:avLst/>
              <a:gdLst/>
              <a:ahLst/>
              <a:cxnLst/>
              <a:rect l="l" t="t" r="r" b="b"/>
              <a:pathLst>
                <a:path w="120000" h="120000" extrusionOk="0">
                  <a:moveTo>
                    <a:pt x="9588" y="31371"/>
                  </a:moveTo>
                  <a:lnTo>
                    <a:pt x="9588" y="31371"/>
                  </a:lnTo>
                  <a:cubicBezTo>
                    <a:pt x="19445" y="14015"/>
                    <a:pt x="37537" y="2949"/>
                    <a:pt x="57479" y="2081"/>
                  </a:cubicBezTo>
                  <a:cubicBezTo>
                    <a:pt x="77420" y="1213"/>
                    <a:pt x="96406" y="10664"/>
                    <a:pt x="107734" y="27099"/>
                  </a:cubicBezTo>
                  <a:lnTo>
                    <a:pt x="109490" y="26101"/>
                  </a:lnTo>
                  <a:lnTo>
                    <a:pt x="109090" y="32122"/>
                  </a:lnTo>
                  <a:lnTo>
                    <a:pt x="103323" y="29604"/>
                  </a:lnTo>
                  <a:lnTo>
                    <a:pt x="105080" y="28606"/>
                  </a:lnTo>
                  <a:lnTo>
                    <a:pt x="105080" y="28606"/>
                  </a:lnTo>
                  <a:cubicBezTo>
                    <a:pt x="94298" y="13124"/>
                    <a:pt x="76325" y="4258"/>
                    <a:pt x="57478" y="5124"/>
                  </a:cubicBezTo>
                  <a:cubicBezTo>
                    <a:pt x="38632" y="5990"/>
                    <a:pt x="21548" y="16467"/>
                    <a:pt x="12231" y="32872"/>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
            <p:cNvSpPr/>
            <p:nvPr/>
          </p:nvSpPr>
          <p:spPr>
            <a:xfrm>
              <a:off x="3270173" y="842813"/>
              <a:ext cx="1947538" cy="774471"/>
            </a:xfrm>
            <a:prstGeom prst="roundRect">
              <a:avLst>
                <a:gd name="adj" fmla="val 10000"/>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a:off x="3292856" y="865496"/>
              <a:ext cx="1902172" cy="729105"/>
            </a:xfrm>
            <a:prstGeom prst="rect">
              <a:avLst/>
            </a:prstGeom>
            <a:noFill/>
            <a:ln>
              <a:noFill/>
            </a:ln>
          </p:spPr>
          <p:txBody>
            <a:bodyPr spcFirstLastPara="1" wrap="square" lIns="22850" tIns="15225" rIns="22850" bIns="15225" anchor="ctr" anchorCtr="0">
              <a:noAutofit/>
            </a:bodyPr>
            <a:lstStyle/>
            <a:p>
              <a:pPr marL="0" marR="0" lvl="0" indent="0" algn="ctr" rtl="0">
                <a:lnSpc>
                  <a:spcPct val="90000"/>
                </a:lnSpc>
                <a:spcBef>
                  <a:spcPts val="0"/>
                </a:spcBef>
                <a:spcAft>
                  <a:spcPts val="0"/>
                </a:spcAft>
                <a:buClr>
                  <a:srgbClr val="002060"/>
                </a:buClr>
                <a:buSzPts val="1200"/>
                <a:buFont typeface="Verdana"/>
                <a:buNone/>
              </a:pPr>
              <a:r>
                <a:rPr lang="tr-TR" sz="1200" b="1" i="0" u="none" strike="noStrike" cap="none">
                  <a:solidFill>
                    <a:srgbClr val="002060"/>
                  </a:solidFill>
                  <a:latin typeface="Verdana"/>
                  <a:ea typeface="Verdana"/>
                  <a:cs typeface="Verdana"/>
                  <a:sym typeface="Verdana"/>
                </a:rPr>
                <a:t>Faaliyetler</a:t>
              </a:r>
              <a:endParaRPr sz="1200" b="1" i="0" u="none" strike="noStrike" cap="none">
                <a:solidFill>
                  <a:srgbClr val="002060"/>
                </a:solidFill>
                <a:latin typeface="Verdana"/>
                <a:ea typeface="Verdana"/>
                <a:cs typeface="Verdana"/>
                <a:sym typeface="Verdana"/>
              </a:endParaRPr>
            </a:p>
          </p:txBody>
        </p:sp>
        <p:sp>
          <p:nvSpPr>
            <p:cNvPr id="178" name="Google Shape;178;p7"/>
            <p:cNvSpPr/>
            <p:nvPr/>
          </p:nvSpPr>
          <p:spPr>
            <a:xfrm>
              <a:off x="5563457" y="1230049"/>
              <a:ext cx="2190980" cy="1807100"/>
            </a:xfrm>
            <a:prstGeom prst="roundRect">
              <a:avLst>
                <a:gd name="adj" fmla="val 10000"/>
              </a:avLst>
            </a:prstGeom>
            <a:solidFill>
              <a:srgbClr val="BFBFBF"/>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7"/>
            <p:cNvSpPr txBox="1"/>
            <p:nvPr/>
          </p:nvSpPr>
          <p:spPr>
            <a:xfrm>
              <a:off x="5605043" y="1271635"/>
              <a:ext cx="2107808" cy="1336692"/>
            </a:xfrm>
            <a:prstGeom prst="rect">
              <a:avLst/>
            </a:prstGeom>
            <a:noFill/>
            <a:ln>
              <a:noFill/>
            </a:ln>
          </p:spPr>
          <p:txBody>
            <a:bodyPr spcFirstLastPara="1" wrap="square" lIns="20950" tIns="20950" rIns="20950" bIns="20950" anchor="t" anchorCtr="0">
              <a:noAutofit/>
            </a:bodyPr>
            <a:lstStyle/>
            <a:p>
              <a:pPr marL="57150" marR="0" lvl="1" indent="0" algn="l" rtl="0">
                <a:lnSpc>
                  <a:spcPct val="90000"/>
                </a:lnSpc>
                <a:spcBef>
                  <a:spcPts val="0"/>
                </a:spcBef>
                <a:spcAft>
                  <a:spcPts val="0"/>
                </a:spcAft>
                <a:buClr>
                  <a:schemeClr val="dk1"/>
                </a:buClr>
                <a:buSzPts val="1100"/>
                <a:buFont typeface="Verdana"/>
                <a:buNone/>
              </a:pPr>
              <a:endParaRPr sz="1100" b="0" i="0" u="none" strike="noStrike" cap="none">
                <a:solidFill>
                  <a:srgbClr val="000000"/>
                </a:solidFill>
                <a:latin typeface="Calibri"/>
                <a:ea typeface="Calibri"/>
                <a:cs typeface="Calibri"/>
                <a:sym typeface="Calibri"/>
              </a:endParaRPr>
            </a:p>
            <a:p>
              <a:pPr marL="57150" marR="0" lvl="1" indent="0" algn="l" rtl="0">
                <a:lnSpc>
                  <a:spcPct val="90000"/>
                </a:lnSpc>
                <a:spcBef>
                  <a:spcPts val="165"/>
                </a:spcBef>
                <a:spcAft>
                  <a:spcPts val="0"/>
                </a:spcAft>
                <a:buClr>
                  <a:schemeClr val="dk1"/>
                </a:buClr>
                <a:buSzPts val="1100"/>
                <a:buFont typeface="Verdana"/>
                <a:buNone/>
              </a:pPr>
              <a:endParaRPr sz="1100" b="0" i="0" u="none" strike="noStrike" cap="none">
                <a:solidFill>
                  <a:srgbClr val="F0F2F4"/>
                </a:solidFill>
                <a:latin typeface="Calibri"/>
                <a:ea typeface="Calibri"/>
                <a:cs typeface="Calibri"/>
                <a:sym typeface="Calibri"/>
              </a:endParaRPr>
            </a:p>
            <a:p>
              <a:pPr marL="57150" marR="0" lvl="1" indent="-69850" algn="l" rtl="0">
                <a:lnSpc>
                  <a:spcPct val="90000"/>
                </a:lnSpc>
                <a:spcBef>
                  <a:spcPts val="165"/>
                </a:spcBef>
                <a:spcAft>
                  <a:spcPts val="0"/>
                </a:spcAft>
                <a:buClr>
                  <a:srgbClr val="F0F2F4"/>
                </a:buClr>
                <a:buSzPts val="1100"/>
                <a:buFont typeface="Verdana"/>
                <a:buChar char="•"/>
              </a:pPr>
              <a:r>
                <a:rPr lang="tr-TR" sz="1100" b="0" i="0" u="none" strike="noStrike" cap="none">
                  <a:solidFill>
                    <a:srgbClr val="002060"/>
                  </a:solidFill>
                  <a:latin typeface="Verdana"/>
                  <a:ea typeface="Verdana"/>
                  <a:cs typeface="Verdana"/>
                  <a:sym typeface="Verdana"/>
                </a:rPr>
                <a:t>Gıda </a:t>
              </a:r>
              <a:r>
                <a:rPr lang="tr-TR" sz="1100" b="0" i="0" u="none" strike="noStrike" cap="none">
                  <a:solidFill>
                    <a:srgbClr val="00206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güvencesi</a:t>
              </a:r>
              <a:endParaRPr sz="1100" b="0" i="0" u="none" strike="noStrike" cap="none">
                <a:solidFill>
                  <a:srgbClr val="002060"/>
                </a:solidFill>
                <a:latin typeface="Verdana"/>
                <a:ea typeface="Verdana"/>
                <a:cs typeface="Verdana"/>
                <a:sym typeface="Verdana"/>
              </a:endParaRPr>
            </a:p>
            <a:p>
              <a:pPr marL="57150" marR="0" lvl="1" indent="-69850" algn="l" rtl="0">
                <a:lnSpc>
                  <a:spcPct val="90000"/>
                </a:lnSpc>
                <a:spcBef>
                  <a:spcPts val="165"/>
                </a:spcBef>
                <a:spcAft>
                  <a:spcPts val="0"/>
                </a:spcAft>
                <a:buClr>
                  <a:srgbClr val="F0F2F4"/>
                </a:buClr>
                <a:buSzPts val="1100"/>
                <a:buFont typeface="Verdana"/>
                <a:buChar char="•"/>
              </a:pPr>
              <a:r>
                <a:rPr lang="tr-TR" sz="1100" b="0" i="0" u="none" strike="noStrike" cap="none">
                  <a:solidFill>
                    <a:srgbClr val="002060"/>
                  </a:solidFill>
                  <a:latin typeface="Verdana"/>
                  <a:ea typeface="Verdana"/>
                  <a:cs typeface="Verdana"/>
                  <a:sym typeface="Verdana"/>
                </a:rPr>
                <a:t>Sosyal refah</a:t>
              </a:r>
              <a:endParaRPr sz="1100" b="0" i="0" u="none" strike="noStrike" cap="none">
                <a:solidFill>
                  <a:srgbClr val="002060"/>
                </a:solidFill>
                <a:latin typeface="Verdana"/>
                <a:ea typeface="Verdana"/>
                <a:cs typeface="Verdana"/>
                <a:sym typeface="Verdana"/>
              </a:endParaRPr>
            </a:p>
            <a:p>
              <a:pPr marL="57150" marR="0" lvl="1" indent="-69850" algn="l" rtl="0">
                <a:lnSpc>
                  <a:spcPct val="90000"/>
                </a:lnSpc>
                <a:spcBef>
                  <a:spcPts val="165"/>
                </a:spcBef>
                <a:spcAft>
                  <a:spcPts val="0"/>
                </a:spcAft>
                <a:buClr>
                  <a:srgbClr val="F0F2F4"/>
                </a:buClr>
                <a:buSzPts val="1100"/>
                <a:buFont typeface="Verdana"/>
                <a:buChar char="•"/>
              </a:pPr>
              <a:r>
                <a:rPr lang="tr-TR" sz="1100" b="0" i="0" u="none" strike="noStrike" cap="none">
                  <a:solidFill>
                    <a:srgbClr val="002060"/>
                  </a:solidFill>
                  <a:latin typeface="Verdana"/>
                  <a:ea typeface="Verdana"/>
                  <a:cs typeface="Verdana"/>
                  <a:sym typeface="Verdana"/>
                </a:rPr>
                <a:t>Çevresel refah</a:t>
              </a:r>
              <a:endParaRPr sz="1100" b="0" i="0" u="none" strike="noStrike" cap="none">
                <a:solidFill>
                  <a:srgbClr val="002060"/>
                </a:solidFill>
                <a:latin typeface="Verdana"/>
                <a:ea typeface="Verdana"/>
                <a:cs typeface="Verdana"/>
                <a:sym typeface="Verdana"/>
              </a:endParaRPr>
            </a:p>
          </p:txBody>
        </p:sp>
        <p:sp>
          <p:nvSpPr>
            <p:cNvPr id="180" name="Google Shape;180;p7"/>
            <p:cNvSpPr/>
            <p:nvPr/>
          </p:nvSpPr>
          <p:spPr>
            <a:xfrm>
              <a:off x="6050342" y="2649914"/>
              <a:ext cx="1947538" cy="774471"/>
            </a:xfrm>
            <a:prstGeom prst="roundRect">
              <a:avLst>
                <a:gd name="adj" fmla="val 10000"/>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txBox="1"/>
            <p:nvPr/>
          </p:nvSpPr>
          <p:spPr>
            <a:xfrm>
              <a:off x="6073025" y="2672597"/>
              <a:ext cx="1902172" cy="729105"/>
            </a:xfrm>
            <a:prstGeom prst="rect">
              <a:avLst/>
            </a:prstGeom>
            <a:noFill/>
            <a:ln>
              <a:noFill/>
            </a:ln>
          </p:spPr>
          <p:txBody>
            <a:bodyPr spcFirstLastPara="1" wrap="square" lIns="22850" tIns="15225" rIns="22850" bIns="15225" anchor="ctr" anchorCtr="0">
              <a:noAutofit/>
            </a:bodyPr>
            <a:lstStyle/>
            <a:p>
              <a:pPr marL="0" marR="0" lvl="0" indent="0" algn="ctr" rtl="0">
                <a:lnSpc>
                  <a:spcPct val="90000"/>
                </a:lnSpc>
                <a:spcBef>
                  <a:spcPts val="0"/>
                </a:spcBef>
                <a:spcAft>
                  <a:spcPts val="0"/>
                </a:spcAft>
                <a:buClr>
                  <a:srgbClr val="002060"/>
                </a:buClr>
                <a:buSzPts val="1200"/>
                <a:buFont typeface="Verdana"/>
                <a:buNone/>
              </a:pPr>
              <a:r>
                <a:rPr lang="tr-TR" sz="1200" b="1" i="0" u="none" strike="noStrike" cap="none">
                  <a:solidFill>
                    <a:srgbClr val="002060"/>
                  </a:solidFill>
                  <a:latin typeface="Verdana"/>
                  <a:ea typeface="Verdana"/>
                  <a:cs typeface="Verdana"/>
                  <a:sym typeface="Verdana"/>
                </a:rPr>
                <a:t>Çıktılar</a:t>
              </a:r>
              <a:endParaRPr sz="1200" b="1" i="0" u="none" strike="noStrike" cap="none">
                <a:solidFill>
                  <a:srgbClr val="002060"/>
                </a:solidFill>
                <a:latin typeface="Verdana"/>
                <a:ea typeface="Verdana"/>
                <a:cs typeface="Verdana"/>
                <a:sym typeface="Verdana"/>
              </a:endParaRPr>
            </a:p>
          </p:txBody>
        </p:sp>
      </p:grpSp>
      <p:sp>
        <p:nvSpPr>
          <p:cNvPr id="182" name="Google Shape;182;p7"/>
          <p:cNvSpPr txBox="1"/>
          <p:nvPr/>
        </p:nvSpPr>
        <p:spPr>
          <a:xfrm>
            <a:off x="3002960" y="5761048"/>
            <a:ext cx="4104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Bir gıda sistemi ve bileşenleri </a:t>
            </a:r>
            <a:endParaRPr sz="1800" b="0" i="0" u="none" strike="noStrike" cap="none">
              <a:solidFill>
                <a:srgbClr val="002060"/>
              </a:solidFill>
              <a:latin typeface="Verdana"/>
              <a:ea typeface="Verdana"/>
              <a:cs typeface="Verdana"/>
              <a:sym typeface="Verdana"/>
            </a:endParaRPr>
          </a:p>
        </p:txBody>
      </p:sp>
      <p:sp>
        <p:nvSpPr>
          <p:cNvPr id="183" name="Google Shape;183;p7"/>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7</a:t>
            </a:fld>
            <a:endParaRPr/>
          </a:p>
        </p:txBody>
      </p:sp>
      <p:sp>
        <p:nvSpPr>
          <p:cNvPr id="184" name="Google Shape;184;p7"/>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8" descr="metin içeren bir resim&#10;&#10;Açıklama otomatik olarak oluşturuldu"/>
          <p:cNvPicPr preferRelativeResize="0">
            <a:picLocks noGrp="1"/>
          </p:cNvPicPr>
          <p:nvPr>
            <p:ph type="body" idx="1"/>
          </p:nvPr>
        </p:nvPicPr>
        <p:blipFill rotWithShape="1">
          <a:blip r:embed="rId3">
            <a:alphaModFix/>
          </a:blip>
          <a:srcRect/>
          <a:stretch/>
        </p:blipFill>
        <p:spPr>
          <a:xfrm>
            <a:off x="3646025" y="1718750"/>
            <a:ext cx="4888500" cy="4267200"/>
          </a:xfrm>
          <a:prstGeom prst="rect">
            <a:avLst/>
          </a:prstGeom>
          <a:noFill/>
          <a:ln>
            <a:noFill/>
          </a:ln>
        </p:spPr>
      </p:pic>
      <p:sp>
        <p:nvSpPr>
          <p:cNvPr id="190" name="Google Shape;190;p8"/>
          <p:cNvSpPr txBox="1"/>
          <p:nvPr/>
        </p:nvSpPr>
        <p:spPr>
          <a:xfrm>
            <a:off x="0" y="2442603"/>
            <a:ext cx="3816300" cy="1323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20124D"/>
              </a:buClr>
              <a:buSzPts val="1600"/>
              <a:buFont typeface="Verdana"/>
              <a:buChar char="•"/>
            </a:pPr>
            <a:r>
              <a:rPr lang="tr-TR" sz="1600" i="0" u="none" strike="noStrike" cap="none">
                <a:solidFill>
                  <a:srgbClr val="20124D"/>
                </a:solidFill>
                <a:latin typeface="Verdana"/>
                <a:ea typeface="Verdana"/>
                <a:cs typeface="Verdana"/>
                <a:sym typeface="Verdana"/>
              </a:rPr>
              <a:t>Gıda güvencesi (food security)</a:t>
            </a:r>
            <a:endParaRPr sz="1600" i="0" u="none" strike="noStrike" cap="none">
              <a:solidFill>
                <a:srgbClr val="20124D"/>
              </a:solidFill>
              <a:latin typeface="Verdana"/>
              <a:ea typeface="Verdana"/>
              <a:cs typeface="Verdana"/>
              <a:sym typeface="Verdana"/>
            </a:endParaRPr>
          </a:p>
          <a:p>
            <a:pPr marL="285750" marR="0" lvl="0" indent="-184150" algn="l" rtl="0">
              <a:lnSpc>
                <a:spcPct val="100000"/>
              </a:lnSpc>
              <a:spcBef>
                <a:spcPts val="0"/>
              </a:spcBef>
              <a:spcAft>
                <a:spcPts val="0"/>
              </a:spcAft>
              <a:buClr>
                <a:schemeClr val="dk1"/>
              </a:buClr>
              <a:buSzPts val="1600"/>
              <a:buFont typeface="Arial"/>
              <a:buNone/>
            </a:pPr>
            <a:endParaRPr sz="1600" i="0" u="none" strike="noStrike" cap="none">
              <a:solidFill>
                <a:srgbClr val="20124D"/>
              </a:solidFill>
              <a:latin typeface="Verdana"/>
              <a:ea typeface="Verdana"/>
              <a:cs typeface="Verdana"/>
              <a:sym typeface="Verdana"/>
            </a:endParaRPr>
          </a:p>
          <a:p>
            <a:pPr marL="285750" marR="0" lvl="0" indent="-285750" algn="l" rtl="0">
              <a:lnSpc>
                <a:spcPct val="100000"/>
              </a:lnSpc>
              <a:spcBef>
                <a:spcPts val="0"/>
              </a:spcBef>
              <a:spcAft>
                <a:spcPts val="0"/>
              </a:spcAft>
              <a:buClr>
                <a:srgbClr val="20124D"/>
              </a:buClr>
              <a:buSzPts val="1600"/>
              <a:buFont typeface="Verdana"/>
              <a:buChar char="•"/>
            </a:pPr>
            <a:r>
              <a:rPr lang="tr-TR" sz="1600" i="0" u="none" strike="noStrike" cap="none">
                <a:solidFill>
                  <a:srgbClr val="20124D"/>
                </a:solidFill>
                <a:latin typeface="Verdana"/>
                <a:ea typeface="Verdana"/>
                <a:cs typeface="Verdana"/>
                <a:sym typeface="Verdana"/>
              </a:rPr>
              <a:t>Güvenilir gıda (food safety)</a:t>
            </a:r>
            <a:endParaRPr sz="1600" i="0" u="none" strike="noStrike" cap="none">
              <a:solidFill>
                <a:srgbClr val="20124D"/>
              </a:solidFill>
              <a:latin typeface="Verdana"/>
              <a:ea typeface="Verdana"/>
              <a:cs typeface="Verdana"/>
              <a:sym typeface="Verdana"/>
            </a:endParaRPr>
          </a:p>
          <a:p>
            <a:pPr marL="285750" marR="0" lvl="0" indent="-184150" algn="l" rtl="0">
              <a:lnSpc>
                <a:spcPct val="100000"/>
              </a:lnSpc>
              <a:spcBef>
                <a:spcPts val="0"/>
              </a:spcBef>
              <a:spcAft>
                <a:spcPts val="0"/>
              </a:spcAft>
              <a:buClr>
                <a:schemeClr val="dk1"/>
              </a:buClr>
              <a:buSzPts val="1600"/>
              <a:buFont typeface="Arial"/>
              <a:buNone/>
            </a:pPr>
            <a:endParaRPr sz="1600" i="0" u="none" strike="noStrike" cap="none">
              <a:solidFill>
                <a:srgbClr val="20124D"/>
              </a:solidFill>
              <a:latin typeface="Verdana"/>
              <a:ea typeface="Verdana"/>
              <a:cs typeface="Verdana"/>
              <a:sym typeface="Verdana"/>
            </a:endParaRPr>
          </a:p>
          <a:p>
            <a:pPr marL="285750" marR="0" lvl="0" indent="-285750" algn="l" rtl="0">
              <a:lnSpc>
                <a:spcPct val="100000"/>
              </a:lnSpc>
              <a:spcBef>
                <a:spcPts val="0"/>
              </a:spcBef>
              <a:spcAft>
                <a:spcPts val="0"/>
              </a:spcAft>
              <a:buClr>
                <a:srgbClr val="20124D"/>
              </a:buClr>
              <a:buSzPts val="1600"/>
              <a:buFont typeface="Verdana"/>
              <a:buChar char="•"/>
            </a:pPr>
            <a:r>
              <a:rPr lang="tr-TR" sz="1600" i="0" u="none" strike="noStrike" cap="none">
                <a:solidFill>
                  <a:srgbClr val="20124D"/>
                </a:solidFill>
                <a:latin typeface="Verdana"/>
                <a:ea typeface="Verdana"/>
                <a:cs typeface="Verdana"/>
                <a:sym typeface="Verdana"/>
              </a:rPr>
              <a:t>Gıda kalitesi (food quality)</a:t>
            </a:r>
            <a:endParaRPr sz="1600" i="0" u="none" strike="noStrike" cap="none">
              <a:solidFill>
                <a:srgbClr val="20124D"/>
              </a:solidFill>
              <a:latin typeface="Verdana"/>
              <a:ea typeface="Verdana"/>
              <a:cs typeface="Verdana"/>
              <a:sym typeface="Verdana"/>
            </a:endParaRPr>
          </a:p>
        </p:txBody>
      </p:sp>
      <p:sp>
        <p:nvSpPr>
          <p:cNvPr id="191" name="Google Shape;191;p8"/>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8</a:t>
            </a:fld>
            <a:endParaRPr/>
          </a:p>
        </p:txBody>
      </p:sp>
      <p:sp>
        <p:nvSpPr>
          <p:cNvPr id="192" name="Google Shape;192;p8"/>
          <p:cNvSpPr txBox="1"/>
          <p:nvPr/>
        </p:nvSpPr>
        <p:spPr>
          <a:xfrm>
            <a:off x="0" y="6298775"/>
            <a:ext cx="9144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0" i="0" u="none" strike="noStrike" cap="none">
                <a:solidFill>
                  <a:srgbClr val="002060"/>
                </a:solidFill>
                <a:latin typeface="Verdana"/>
                <a:ea typeface="Verdana"/>
                <a:cs typeface="Verdana"/>
                <a:sym typeface="Verdana"/>
              </a:rPr>
              <a:t>Tarım ve Gıda Tedarik Zincirleri Çalışma Grubu</a:t>
            </a:r>
            <a:endParaRPr sz="1800" b="0" i="0" u="none" strike="noStrike" cap="none">
              <a:solidFill>
                <a:srgbClr val="002060"/>
              </a:solidFill>
              <a:latin typeface="Verdana"/>
              <a:ea typeface="Verdana"/>
              <a:cs typeface="Verdana"/>
              <a:sym typeface="Verdana"/>
            </a:endParaRPr>
          </a:p>
        </p:txBody>
      </p:sp>
      <p:sp>
        <p:nvSpPr>
          <p:cNvPr id="193" name="Google Shape;193;p8"/>
          <p:cNvSpPr txBox="1">
            <a:spLocks noGrp="1"/>
          </p:cNvSpPr>
          <p:nvPr>
            <p:ph type="title"/>
          </p:nvPr>
        </p:nvSpPr>
        <p:spPr>
          <a:xfrm>
            <a:off x="569850" y="152900"/>
            <a:ext cx="7994700" cy="1215900"/>
          </a:xfrm>
          <a:prstGeom prst="rect">
            <a:avLst/>
          </a:prstGeom>
          <a:noFill/>
          <a:ln>
            <a:noFill/>
          </a:ln>
        </p:spPr>
        <p:txBody>
          <a:bodyPr spcFirstLastPara="1" wrap="square" lIns="91425" tIns="45700" rIns="91425" bIns="45700" anchor="b" anchorCtr="0">
            <a:noAutofit/>
          </a:bodyPr>
          <a:lstStyle/>
          <a:p>
            <a:pPr marL="0" lvl="0" indent="0" algn="just" rtl="0">
              <a:lnSpc>
                <a:spcPct val="100000"/>
              </a:lnSpc>
              <a:spcBef>
                <a:spcPts val="0"/>
              </a:spcBef>
              <a:spcAft>
                <a:spcPts val="0"/>
              </a:spcAft>
              <a:buSzPts val="1400"/>
              <a:buNone/>
            </a:pPr>
            <a:r>
              <a:rPr lang="tr-TR" sz="3600"/>
              <a:t>Tematik alanın neresindeyiz veya neden buradayız?</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571488" y="109475"/>
            <a:ext cx="8001000" cy="1215900"/>
          </a:xfrm>
          <a:prstGeom prst="rect">
            <a:avLst/>
          </a:prstGeom>
          <a:noFill/>
          <a:ln>
            <a:noFill/>
          </a:ln>
        </p:spPr>
        <p:txBody>
          <a:bodyPr spcFirstLastPara="1" wrap="square" lIns="91425" tIns="45700" rIns="91425" bIns="45700" anchor="b" anchorCtr="0">
            <a:noAutofit/>
          </a:bodyPr>
          <a:lstStyle/>
          <a:p>
            <a:pPr marL="0" lvl="0" indent="0" algn="just" rtl="0">
              <a:lnSpc>
                <a:spcPct val="100000"/>
              </a:lnSpc>
              <a:spcBef>
                <a:spcPts val="0"/>
              </a:spcBef>
              <a:spcAft>
                <a:spcPts val="0"/>
              </a:spcAft>
              <a:buSzPts val="1400"/>
              <a:buNone/>
            </a:pPr>
            <a:r>
              <a:rPr lang="tr-TR" sz="3600"/>
              <a:t>Alanda yürütülen, biten proje bilgileri</a:t>
            </a:r>
            <a:endParaRPr sz="3600"/>
          </a:p>
        </p:txBody>
      </p:sp>
      <p:sp>
        <p:nvSpPr>
          <p:cNvPr id="199" name="Google Shape;199;p9"/>
          <p:cNvSpPr txBox="1">
            <a:spLocks noGrp="1"/>
          </p:cNvSpPr>
          <p:nvPr>
            <p:ph type="body" idx="1"/>
          </p:nvPr>
        </p:nvSpPr>
        <p:spPr>
          <a:xfrm>
            <a:off x="566738" y="1520825"/>
            <a:ext cx="8001000" cy="4267200"/>
          </a:xfrm>
          <a:prstGeom prst="rect">
            <a:avLst/>
          </a:prstGeom>
          <a:noFill/>
          <a:ln>
            <a:noFill/>
          </a:ln>
        </p:spPr>
        <p:txBody>
          <a:bodyPr spcFirstLastPara="1" wrap="square" lIns="91425" tIns="45700" rIns="91425" bIns="45700" anchor="t" anchorCtr="0">
            <a:noAutofit/>
          </a:bodyPr>
          <a:lstStyle/>
          <a:p>
            <a:pPr marL="469900" lvl="0" indent="-406400" algn="l" rtl="0">
              <a:lnSpc>
                <a:spcPct val="100000"/>
              </a:lnSpc>
              <a:spcBef>
                <a:spcPts val="0"/>
              </a:spcBef>
              <a:spcAft>
                <a:spcPts val="0"/>
              </a:spcAft>
              <a:buSzPts val="1000"/>
              <a:buNone/>
            </a:pPr>
            <a:endParaRPr sz="1000">
              <a:solidFill>
                <a:srgbClr val="222222"/>
              </a:solidFill>
              <a:highlight>
                <a:srgbClr val="FFFFFF"/>
              </a:highlight>
              <a:latin typeface="Arial"/>
              <a:ea typeface="Arial"/>
              <a:cs typeface="Arial"/>
              <a:sym typeface="Arial"/>
            </a:endParaRPr>
          </a:p>
          <a:p>
            <a:pPr marL="469900" lvl="0" indent="-406400" algn="l" rtl="0">
              <a:lnSpc>
                <a:spcPct val="100000"/>
              </a:lnSpc>
              <a:spcBef>
                <a:spcPts val="200"/>
              </a:spcBef>
              <a:spcAft>
                <a:spcPts val="0"/>
              </a:spcAft>
              <a:buSzPts val="1000"/>
              <a:buNone/>
            </a:pPr>
            <a:endParaRPr sz="1000" b="0" i="0">
              <a:solidFill>
                <a:srgbClr val="222222"/>
              </a:solidFill>
              <a:highlight>
                <a:srgbClr val="FFFFFF"/>
              </a:highlight>
              <a:latin typeface="Arial"/>
              <a:ea typeface="Arial"/>
              <a:cs typeface="Arial"/>
              <a:sym typeface="Arial"/>
            </a:endParaRPr>
          </a:p>
          <a:p>
            <a:pPr marL="469900" lvl="0" indent="-406400" algn="l" rtl="0">
              <a:lnSpc>
                <a:spcPct val="100000"/>
              </a:lnSpc>
              <a:spcBef>
                <a:spcPts val="200"/>
              </a:spcBef>
              <a:spcAft>
                <a:spcPts val="0"/>
              </a:spcAft>
              <a:buSzPts val="1000"/>
              <a:buNone/>
            </a:pPr>
            <a:endParaRPr sz="1000">
              <a:solidFill>
                <a:srgbClr val="222222"/>
              </a:solidFill>
              <a:highlight>
                <a:srgbClr val="FFFFFF"/>
              </a:highlight>
            </a:endParaRPr>
          </a:p>
          <a:p>
            <a:pPr marL="0" lvl="0" indent="0" algn="l" rtl="0">
              <a:lnSpc>
                <a:spcPct val="100000"/>
              </a:lnSpc>
              <a:spcBef>
                <a:spcPts val="200"/>
              </a:spcBef>
              <a:spcAft>
                <a:spcPts val="0"/>
              </a:spcAft>
              <a:buSzPts val="1000"/>
              <a:buNone/>
            </a:pPr>
            <a:br>
              <a:rPr lang="tr-TR" sz="1000"/>
            </a:br>
            <a:br>
              <a:rPr lang="tr-TR" sz="1000"/>
            </a:br>
            <a:br>
              <a:rPr lang="tr-TR" sz="1000"/>
            </a:br>
            <a:endParaRPr sz="1000"/>
          </a:p>
        </p:txBody>
      </p:sp>
      <p:graphicFrame>
        <p:nvGraphicFramePr>
          <p:cNvPr id="200" name="Google Shape;200;p9"/>
          <p:cNvGraphicFramePr/>
          <p:nvPr>
            <p:extLst>
              <p:ext uri="{D42A27DB-BD31-4B8C-83A1-F6EECF244321}">
                <p14:modId xmlns:p14="http://schemas.microsoft.com/office/powerpoint/2010/main" val="1207870784"/>
              </p:ext>
            </p:extLst>
          </p:nvPr>
        </p:nvGraphicFramePr>
        <p:xfrm>
          <a:off x="174171" y="1365187"/>
          <a:ext cx="8795650" cy="5151140"/>
        </p:xfrm>
        <a:graphic>
          <a:graphicData uri="http://schemas.openxmlformats.org/drawingml/2006/table">
            <a:tbl>
              <a:tblPr firstRow="1" bandRow="1">
                <a:noFill/>
                <a:tableStyleId>{343CA66C-042D-45B9-9F40-BB420F0CF1E5}</a:tableStyleId>
              </a:tblPr>
              <a:tblGrid>
                <a:gridCol w="4397825">
                  <a:extLst>
                    <a:ext uri="{9D8B030D-6E8A-4147-A177-3AD203B41FA5}">
                      <a16:colId xmlns:a16="http://schemas.microsoft.com/office/drawing/2014/main" val="20000"/>
                    </a:ext>
                  </a:extLst>
                </a:gridCol>
                <a:gridCol w="43978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chemeClr val="lt1"/>
                        </a:buClr>
                        <a:buSzPts val="1800"/>
                        <a:buFont typeface="Verdana"/>
                        <a:buNone/>
                      </a:pPr>
                      <a:r>
                        <a:rPr lang="tr-TR" sz="1800" b="1" u="none" strike="noStrike" cap="none">
                          <a:solidFill>
                            <a:schemeClr val="lt1"/>
                          </a:solidFill>
                          <a:latin typeface="Verdana"/>
                          <a:ea typeface="Verdana"/>
                          <a:cs typeface="Verdana"/>
                          <a:sym typeface="Verdana"/>
                        </a:rPr>
                        <a:t>ESOGÜ </a:t>
                      </a:r>
                      <a:endParaRPr sz="1400" u="none" strike="noStrike" cap="none"/>
                    </a:p>
                    <a:p>
                      <a:pPr marL="0" marR="0" lvl="0" indent="0" algn="ctr" rtl="0">
                        <a:lnSpc>
                          <a:spcPct val="100000"/>
                        </a:lnSpc>
                        <a:spcBef>
                          <a:spcPts val="0"/>
                        </a:spcBef>
                        <a:spcAft>
                          <a:spcPts val="0"/>
                        </a:spcAft>
                        <a:buClr>
                          <a:schemeClr val="lt1"/>
                        </a:buClr>
                        <a:buSzPts val="1800"/>
                        <a:buFont typeface="Verdana"/>
                        <a:buNone/>
                      </a:pPr>
                      <a:r>
                        <a:rPr lang="tr-TR" sz="1800" b="1" u="none" strike="noStrike" cap="none">
                          <a:solidFill>
                            <a:schemeClr val="lt1"/>
                          </a:solidFill>
                          <a:latin typeface="Verdana"/>
                          <a:ea typeface="Verdana"/>
                          <a:cs typeface="Verdana"/>
                          <a:sym typeface="Verdana"/>
                        </a:rPr>
                        <a:t>(2021’den itibaren)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Verdana"/>
                        <a:buNone/>
                      </a:pPr>
                      <a:r>
                        <a:rPr lang="tr-TR" sz="1800" u="none" strike="noStrike" cap="none"/>
                        <a:t>ESOGÜ Öncesi</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lnSpc>
                          <a:spcPct val="90000"/>
                        </a:lnSpc>
                        <a:spcBef>
                          <a:spcPts val="0"/>
                        </a:spcBef>
                        <a:spcAft>
                          <a:spcPts val="0"/>
                        </a:spcAft>
                        <a:buClr>
                          <a:srgbClr val="002060"/>
                        </a:buClr>
                        <a:buSzPts val="1000"/>
                        <a:buFont typeface="Arial"/>
                        <a:buChar char="•"/>
                      </a:pPr>
                      <a:r>
                        <a:rPr lang="tr-TR" sz="1000" u="none" strike="noStrike" cap="none">
                          <a:solidFill>
                            <a:srgbClr val="002060"/>
                          </a:solidFill>
                          <a:latin typeface="Verdana"/>
                          <a:ea typeface="Verdana"/>
                          <a:cs typeface="Verdana"/>
                          <a:sym typeface="Verdana"/>
                        </a:rPr>
                        <a:t>Fırın poşetinde farklı yağlar ile hazırlanan patlamış mısırlarda Polisiklik Aromatik Hidrokarbonların belirlenmesi (2024-…), Balıkesir Üniversitesi BAP. </a:t>
                      </a:r>
                      <a:br>
                        <a:rPr lang="tr-TR" sz="1000" u="none" strike="noStrike" cap="none">
                          <a:solidFill>
                            <a:srgbClr val="002060"/>
                          </a:solidFill>
                          <a:latin typeface="Verdana"/>
                          <a:ea typeface="Verdana"/>
                          <a:cs typeface="Verdana"/>
                          <a:sym typeface="Verdana"/>
                        </a:rPr>
                      </a:br>
                      <a:endParaRPr sz="1000" u="none" strike="noStrike" cap="none">
                        <a:solidFill>
                          <a:srgbClr val="002060"/>
                        </a:solidFill>
                        <a:latin typeface="Verdana"/>
                        <a:ea typeface="Verdana"/>
                        <a:cs typeface="Verdana"/>
                        <a:sym typeface="Verdana"/>
                      </a:endParaRPr>
                    </a:p>
                    <a:p>
                      <a:pPr marL="0" marR="0" lvl="0" indent="0" algn="just" rtl="0">
                        <a:lnSpc>
                          <a:spcPct val="90000"/>
                        </a:lnSpc>
                        <a:spcBef>
                          <a:spcPts val="150"/>
                        </a:spcBef>
                        <a:spcAft>
                          <a:spcPts val="0"/>
                        </a:spcAft>
                        <a:buClr>
                          <a:srgbClr val="002060"/>
                        </a:buClr>
                        <a:buSzPts val="1000"/>
                        <a:buFont typeface="Arial"/>
                        <a:buChar char="•"/>
                      </a:pPr>
                      <a:r>
                        <a:rPr lang="tr-TR" sz="1000" b="1" i="0" u="none" strike="noStrike" cap="none">
                          <a:solidFill>
                            <a:srgbClr val="002060"/>
                          </a:solidFill>
                          <a:latin typeface="Verdana"/>
                          <a:ea typeface="Verdana"/>
                          <a:cs typeface="Verdana"/>
                          <a:sym typeface="Verdana"/>
                        </a:rPr>
                        <a:t>“SERIGO- Social Economy for Resilience, Inclusion and Good Life in Rural Area” (2023-…) UFUK AVRUPA (HORIZON-CL6-2023-COMMUNITIES-01-1) </a:t>
                      </a:r>
                      <a:endParaRPr sz="1000" b="1" i="0" u="none" strike="noStrike" cap="none">
                        <a:solidFill>
                          <a:srgbClr val="002060"/>
                        </a:solidFill>
                        <a:latin typeface="Verdana"/>
                        <a:ea typeface="Verdana"/>
                        <a:cs typeface="Verdana"/>
                        <a:sym typeface="Verdana"/>
                      </a:endParaRPr>
                    </a:p>
                    <a:p>
                      <a:pPr marL="0" marR="0" lvl="0" indent="0" algn="just" rtl="0">
                        <a:lnSpc>
                          <a:spcPct val="90000"/>
                        </a:lnSpc>
                        <a:spcBef>
                          <a:spcPts val="150"/>
                        </a:spcBef>
                        <a:spcAft>
                          <a:spcPts val="0"/>
                        </a:spcAft>
                        <a:buClr>
                          <a:srgbClr val="002060"/>
                        </a:buClr>
                        <a:buSzPts val="1000"/>
                        <a:buChar char="•"/>
                      </a:pPr>
                      <a:endParaRPr sz="1000" b="1">
                        <a:solidFill>
                          <a:srgbClr val="002060"/>
                        </a:solidFill>
                      </a:endParaRPr>
                    </a:p>
                    <a:p>
                      <a:pPr marL="0" marR="0" lvl="0" indent="0" algn="just" rtl="0">
                        <a:lnSpc>
                          <a:spcPct val="90000"/>
                        </a:lnSpc>
                        <a:spcBef>
                          <a:spcPts val="150"/>
                        </a:spcBef>
                        <a:spcAft>
                          <a:spcPts val="0"/>
                        </a:spcAft>
                        <a:buClr>
                          <a:srgbClr val="002060"/>
                        </a:buClr>
                        <a:buSzPts val="1000"/>
                        <a:buFont typeface="Verdana"/>
                        <a:buChar char="•"/>
                      </a:pPr>
                      <a:r>
                        <a:rPr lang="tr-TR" sz="1000" u="none" strike="noStrike" cap="none">
                          <a:solidFill>
                            <a:srgbClr val="002060"/>
                          </a:solidFill>
                          <a:latin typeface="Verdana"/>
                          <a:ea typeface="Verdana"/>
                          <a:cs typeface="Verdana"/>
                          <a:sym typeface="Verdana"/>
                        </a:rPr>
                        <a:t>LEADER Tedbiri kapsamında YEG’lere Yönelik Kapasite ve Kısa Değer Zincirlerinin Geliştirilmesi için Teknik Destek Projesi (Tarım ve Orman Bakanlığı Yönetim Otoritesi) (2023-…).</a:t>
                      </a:r>
                      <a:endParaRPr sz="1000" u="none" strike="noStrike" cap="none">
                        <a:solidFill>
                          <a:srgbClr val="002060"/>
                        </a:solidFill>
                        <a:latin typeface="Verdana"/>
                        <a:ea typeface="Verdana"/>
                        <a:cs typeface="Verdana"/>
                        <a:sym typeface="Verdana"/>
                      </a:endParaRPr>
                    </a:p>
                    <a:p>
                      <a:pPr marL="0" marR="0" lvl="0" indent="0" algn="just" rtl="0">
                        <a:lnSpc>
                          <a:spcPct val="90000"/>
                        </a:lnSpc>
                        <a:spcBef>
                          <a:spcPts val="150"/>
                        </a:spcBef>
                        <a:spcAft>
                          <a:spcPts val="0"/>
                        </a:spcAft>
                        <a:buClr>
                          <a:srgbClr val="002060"/>
                        </a:buClr>
                        <a:buSzPts val="1000"/>
                        <a:buChar char="•"/>
                      </a:pPr>
                      <a:endParaRPr sz="1000">
                        <a:solidFill>
                          <a:srgbClr val="002060"/>
                        </a:solidFill>
                      </a:endParaRPr>
                    </a:p>
                    <a:p>
                      <a:pPr marL="0" marR="0" lvl="0" indent="0" algn="just" rtl="0">
                        <a:lnSpc>
                          <a:spcPct val="90000"/>
                        </a:lnSpc>
                        <a:spcBef>
                          <a:spcPts val="150"/>
                        </a:spcBef>
                        <a:spcAft>
                          <a:spcPts val="0"/>
                        </a:spcAft>
                        <a:buClr>
                          <a:srgbClr val="002060"/>
                        </a:buClr>
                        <a:buSzPts val="1000"/>
                        <a:buFont typeface="Verdana"/>
                        <a:buChar char="•"/>
                      </a:pPr>
                      <a:r>
                        <a:rPr lang="tr-TR" sz="1000" b="1" i="0" u="none" strike="noStrike" cap="none">
                          <a:solidFill>
                            <a:srgbClr val="002060"/>
                          </a:solidFill>
                        </a:rPr>
                        <a:t>Türkiye'de satışa sunulan çeşitli gıda örneklerinde fotobaşlatıcı kontaminantlarının belirlenmesi (Balikesir Univ. BAP),  2021-2023.</a:t>
                      </a:r>
                      <a:endParaRPr sz="1000" b="1" i="0" u="none" strike="noStrike" cap="none">
                        <a:solidFill>
                          <a:srgbClr val="002060"/>
                        </a:solidFill>
                      </a:endParaRPr>
                    </a:p>
                    <a:p>
                      <a:pPr marL="0" marR="0" lvl="0" indent="0" algn="just" rtl="0">
                        <a:lnSpc>
                          <a:spcPct val="90000"/>
                        </a:lnSpc>
                        <a:spcBef>
                          <a:spcPts val="150"/>
                        </a:spcBef>
                        <a:spcAft>
                          <a:spcPts val="0"/>
                        </a:spcAft>
                        <a:buClr>
                          <a:srgbClr val="002060"/>
                        </a:buClr>
                        <a:buSzPts val="1000"/>
                        <a:buChar char="•"/>
                      </a:pPr>
                      <a:endParaRPr sz="1000" b="1">
                        <a:solidFill>
                          <a:srgbClr val="002060"/>
                        </a:solidFill>
                      </a:endParaRPr>
                    </a:p>
                    <a:p>
                      <a:pPr marL="0" marR="0" lvl="0" indent="0" algn="just" rtl="0">
                        <a:lnSpc>
                          <a:spcPct val="90000"/>
                        </a:lnSpc>
                        <a:spcBef>
                          <a:spcPts val="150"/>
                        </a:spcBef>
                        <a:spcAft>
                          <a:spcPts val="0"/>
                        </a:spcAft>
                        <a:buClr>
                          <a:srgbClr val="002060"/>
                        </a:buClr>
                        <a:buSzPts val="1000"/>
                        <a:buFont typeface="Verdana"/>
                        <a:buChar char="•"/>
                      </a:pPr>
                      <a:r>
                        <a:rPr lang="tr-TR" sz="1000" b="0" u="none" strike="noStrike" cap="none">
                          <a:solidFill>
                            <a:srgbClr val="002060"/>
                          </a:solidFill>
                          <a:latin typeface="Verdana"/>
                          <a:ea typeface="Verdana"/>
                          <a:cs typeface="Verdana"/>
                          <a:sym typeface="Verdana"/>
                        </a:rPr>
                        <a:t>"Investigating New Partnerships Between Lithuania and Turkey Building around Bioeconomy and the Eu Green Deal Investigating New Partnerships between Lithuania and Turkey Building around Bioeconomy and the European Green Deal" (Temmuz-Aralık 2021), Litvanya Büyükelçiliği destekli işbirliği projesi).</a:t>
                      </a:r>
                      <a:endParaRPr sz="1000" b="0" u="none" strike="noStrike" cap="none">
                        <a:solidFill>
                          <a:srgbClr val="002060"/>
                        </a:solidFill>
                        <a:latin typeface="Verdana"/>
                        <a:ea typeface="Verdana"/>
                        <a:cs typeface="Verdana"/>
                        <a:sym typeface="Verdana"/>
                      </a:endParaRPr>
                    </a:p>
                    <a:p>
                      <a:pPr marL="0" marR="0" lvl="0" indent="0" algn="just" rtl="0">
                        <a:lnSpc>
                          <a:spcPct val="90000"/>
                        </a:lnSpc>
                        <a:spcBef>
                          <a:spcPts val="150"/>
                        </a:spcBef>
                        <a:spcAft>
                          <a:spcPts val="0"/>
                        </a:spcAft>
                        <a:buClr>
                          <a:srgbClr val="002060"/>
                        </a:buClr>
                        <a:buSzPts val="1000"/>
                        <a:buChar char="•"/>
                      </a:pPr>
                      <a:endParaRPr sz="1000">
                        <a:solidFill>
                          <a:srgbClr val="002060"/>
                        </a:solidFill>
                      </a:endParaRPr>
                    </a:p>
                    <a:p>
                      <a:pPr marL="0" marR="0" lvl="0" indent="0" algn="just" rtl="0">
                        <a:lnSpc>
                          <a:spcPct val="90000"/>
                        </a:lnSpc>
                        <a:spcBef>
                          <a:spcPts val="150"/>
                        </a:spcBef>
                        <a:spcAft>
                          <a:spcPts val="0"/>
                        </a:spcAft>
                        <a:buClr>
                          <a:srgbClr val="000000"/>
                        </a:buClr>
                        <a:buSzPts val="1000"/>
                        <a:buFont typeface="Arial"/>
                        <a:buNone/>
                      </a:pPr>
                      <a:r>
                        <a:rPr lang="tr-TR" sz="1000" b="1" u="none" strike="noStrike" cap="none">
                          <a:solidFill>
                            <a:srgbClr val="002060"/>
                          </a:solidFill>
                          <a:latin typeface="Verdana"/>
                          <a:ea typeface="Verdana"/>
                          <a:cs typeface="Verdana"/>
                          <a:sym typeface="Verdana"/>
                        </a:rPr>
                        <a:t>“Strengthening Social Capital in Rural Communities for Rural Development”, EU Project with participation of Turkey, Austria, Spain, and Portugal (2020-2023) ERASMUS +.</a:t>
                      </a:r>
                      <a:endParaRPr sz="1000" b="1" u="none" strike="noStrike" cap="none">
                        <a:solidFill>
                          <a:srgbClr val="002060"/>
                        </a:solidFill>
                        <a:latin typeface="Verdana"/>
                        <a:ea typeface="Verdana"/>
                        <a:cs typeface="Verdana"/>
                        <a:sym typeface="Verdana"/>
                      </a:endParaRPr>
                    </a:p>
                    <a:p>
                      <a:pPr marL="0" marR="0" lvl="0" indent="0" algn="l" rtl="0">
                        <a:lnSpc>
                          <a:spcPct val="100000"/>
                        </a:lnSpc>
                        <a:spcBef>
                          <a:spcPts val="15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just" rtl="0">
                        <a:lnSpc>
                          <a:spcPct val="100000"/>
                        </a:lnSpc>
                        <a:spcBef>
                          <a:spcPts val="0"/>
                        </a:spcBef>
                        <a:spcAft>
                          <a:spcPts val="0"/>
                        </a:spcAft>
                        <a:buClr>
                          <a:srgbClr val="002060"/>
                        </a:buClr>
                        <a:buSzPts val="1000"/>
                        <a:buFont typeface="Verdana"/>
                        <a:buNone/>
                      </a:pPr>
                      <a:r>
                        <a:rPr lang="tr-TR" sz="1000" b="1" u="none" strike="noStrike" cap="none" dirty="0">
                          <a:solidFill>
                            <a:srgbClr val="002060"/>
                          </a:solidFill>
                          <a:latin typeface="Verdana"/>
                          <a:ea typeface="Verdana"/>
                          <a:cs typeface="Verdana"/>
                          <a:sym typeface="Verdana"/>
                        </a:rPr>
                        <a:t>Türkiye'de satışa sunulan aromalı zeytinyağlarında </a:t>
                      </a:r>
                      <a:r>
                        <a:rPr lang="tr-TR" sz="1000" b="1" u="none" strike="noStrike" cap="none" dirty="0" err="1">
                          <a:solidFill>
                            <a:srgbClr val="002060"/>
                          </a:solidFill>
                          <a:latin typeface="Verdana"/>
                          <a:ea typeface="Verdana"/>
                          <a:cs typeface="Verdana"/>
                          <a:sym typeface="Verdana"/>
                        </a:rPr>
                        <a:t>fitalatların</a:t>
                      </a:r>
                      <a:r>
                        <a:rPr lang="tr-TR" sz="1000" b="1" u="none" strike="noStrike" cap="none" dirty="0">
                          <a:solidFill>
                            <a:srgbClr val="002060"/>
                          </a:solidFill>
                          <a:latin typeface="Verdana"/>
                          <a:ea typeface="Verdana"/>
                          <a:cs typeface="Verdana"/>
                          <a:sym typeface="Verdana"/>
                        </a:rPr>
                        <a:t> belirlenmesi, (2020-2021), Balıkesir Üniversitesi BAP.</a:t>
                      </a:r>
                      <a:endParaRPr sz="1400" u="none" strike="noStrike" cap="none" dirty="0"/>
                    </a:p>
                    <a:p>
                      <a:pPr marL="0" marR="0" lvl="0" indent="0" algn="just" rtl="0">
                        <a:lnSpc>
                          <a:spcPct val="100000"/>
                        </a:lnSpc>
                        <a:spcBef>
                          <a:spcPts val="0"/>
                        </a:spcBef>
                        <a:spcAft>
                          <a:spcPts val="0"/>
                        </a:spcAft>
                        <a:buClr>
                          <a:srgbClr val="000000"/>
                        </a:buClr>
                        <a:buSzPts val="1000"/>
                        <a:buFont typeface="Arial"/>
                        <a:buNone/>
                      </a:pPr>
                      <a:endParaRPr sz="1000"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u="none" strike="noStrike" cap="none" dirty="0">
                          <a:solidFill>
                            <a:srgbClr val="002060"/>
                          </a:solidFill>
                          <a:latin typeface="Verdana"/>
                          <a:ea typeface="Verdana"/>
                          <a:cs typeface="Verdana"/>
                          <a:sym typeface="Verdana"/>
                        </a:rPr>
                        <a:t>Türkiye’de Hane halkı Gıda İsrafının Boyutları (2015-2017) TÜBİTAK.</a:t>
                      </a:r>
                      <a:endParaRP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endParaRPr lang="tr-T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b="1" u="none" strike="noStrike" cap="none" dirty="0">
                          <a:solidFill>
                            <a:srgbClr val="002060"/>
                          </a:solidFill>
                          <a:latin typeface="Verdana"/>
                          <a:ea typeface="Verdana"/>
                          <a:cs typeface="Verdana"/>
                          <a:sym typeface="Verdana"/>
                        </a:rPr>
                        <a:t>AGRO-JRP (</a:t>
                      </a:r>
                      <a:r>
                        <a:rPr lang="tr-TR" sz="1000" b="1" u="none" strike="noStrike" cap="none" dirty="0" err="1">
                          <a:solidFill>
                            <a:srgbClr val="002060"/>
                          </a:solidFill>
                          <a:latin typeface="Verdana"/>
                          <a:ea typeface="Verdana"/>
                          <a:cs typeface="Verdana"/>
                          <a:sym typeface="Verdana"/>
                        </a:rPr>
                        <a:t>Piloting</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Job</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Rotation</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Programme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for</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Employment</a:t>
                      </a:r>
                      <a:r>
                        <a:rPr lang="tr-TR" sz="1000" b="1" u="none" strike="noStrike" cap="none" dirty="0">
                          <a:solidFill>
                            <a:srgbClr val="002060"/>
                          </a:solidFill>
                          <a:latin typeface="Verdana"/>
                          <a:ea typeface="Verdana"/>
                          <a:cs typeface="Verdana"/>
                          <a:sym typeface="Verdana"/>
                        </a:rPr>
                        <a:t> Development in </a:t>
                      </a:r>
                      <a:r>
                        <a:rPr lang="tr-TR" sz="1000" b="1" u="none" strike="noStrike" cap="none" dirty="0" err="1">
                          <a:solidFill>
                            <a:srgbClr val="002060"/>
                          </a:solidFill>
                          <a:latin typeface="Verdana"/>
                          <a:ea typeface="Verdana"/>
                          <a:cs typeface="Verdana"/>
                          <a:sym typeface="Verdana"/>
                        </a:rPr>
                        <a:t>Agriculture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Sector</a:t>
                      </a:r>
                      <a:r>
                        <a:rPr lang="tr-TR" sz="1000" b="1" u="none" strike="noStrike" cap="none" dirty="0">
                          <a:solidFill>
                            <a:srgbClr val="002060"/>
                          </a:solidFill>
                          <a:latin typeface="Verdana"/>
                          <a:ea typeface="Verdana"/>
                          <a:cs typeface="Verdana"/>
                          <a:sym typeface="Verdana"/>
                        </a:rPr>
                        <a:t>) (2013-2015) (EU LEONARDO DA VINCI </a:t>
                      </a:r>
                      <a:r>
                        <a:rPr lang="tr-TR" sz="1000" b="1" u="none" strike="noStrike" cap="none" dirty="0" err="1">
                          <a:solidFill>
                            <a:srgbClr val="002060"/>
                          </a:solidFill>
                          <a:latin typeface="Verdana"/>
                          <a:ea typeface="Verdana"/>
                          <a:cs typeface="Verdana"/>
                          <a:sym typeface="Verdana"/>
                        </a:rPr>
                        <a:t>Programme</a:t>
                      </a:r>
                      <a:r>
                        <a:rPr lang="tr-TR" sz="1000" b="1" u="none" strike="noStrike" cap="none" dirty="0">
                          <a:solidFill>
                            <a:srgbClr val="002060"/>
                          </a:solidFill>
                          <a:latin typeface="Verdana"/>
                          <a:ea typeface="Verdana"/>
                          <a:cs typeface="Verdana"/>
                          <a:sym typeface="Verdana"/>
                        </a:rPr>
                        <a:t>). </a:t>
                      </a:r>
                      <a:endParaRP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endParaRPr lang="tr-TR" sz="1000"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u="none" strike="noStrike" cap="none" dirty="0">
                          <a:solidFill>
                            <a:srgbClr val="002060"/>
                          </a:solidFill>
                          <a:latin typeface="Verdana"/>
                          <a:ea typeface="Verdana"/>
                          <a:cs typeface="Verdana"/>
                          <a:sym typeface="Verdana"/>
                        </a:rPr>
                        <a:t>RETHINK (</a:t>
                      </a:r>
                      <a:r>
                        <a:rPr lang="tr-TR" sz="1000" u="none" strike="noStrike" cap="none" dirty="0" err="1">
                          <a:solidFill>
                            <a:srgbClr val="002060"/>
                          </a:solidFill>
                          <a:latin typeface="Verdana"/>
                          <a:ea typeface="Verdana"/>
                          <a:cs typeface="Verdana"/>
                          <a:sym typeface="Verdana"/>
                        </a:rPr>
                        <a:t>Rethinking</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the</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links</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between</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farm</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modernisation</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rural</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development</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and</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resilience</a:t>
                      </a:r>
                      <a:r>
                        <a:rPr lang="tr-TR" sz="1000" u="none" strike="noStrike" cap="none" dirty="0">
                          <a:solidFill>
                            <a:srgbClr val="002060"/>
                          </a:solidFill>
                          <a:latin typeface="Verdana"/>
                          <a:ea typeface="Verdana"/>
                          <a:cs typeface="Verdana"/>
                          <a:sym typeface="Verdana"/>
                        </a:rPr>
                        <a:t> in a </a:t>
                      </a:r>
                      <a:r>
                        <a:rPr lang="tr-TR" sz="1000" u="none" strike="noStrike" cap="none" dirty="0" err="1">
                          <a:solidFill>
                            <a:srgbClr val="002060"/>
                          </a:solidFill>
                          <a:latin typeface="Verdana"/>
                          <a:ea typeface="Verdana"/>
                          <a:cs typeface="Verdana"/>
                          <a:sym typeface="Verdana"/>
                        </a:rPr>
                        <a:t>world</a:t>
                      </a:r>
                      <a:r>
                        <a:rPr lang="tr-TR" sz="1000" u="none" strike="noStrike" cap="none" dirty="0">
                          <a:solidFill>
                            <a:srgbClr val="002060"/>
                          </a:solidFill>
                          <a:latin typeface="Verdana"/>
                          <a:ea typeface="Verdana"/>
                          <a:cs typeface="Verdana"/>
                          <a:sym typeface="Verdana"/>
                        </a:rPr>
                        <a:t> of </a:t>
                      </a:r>
                      <a:r>
                        <a:rPr lang="tr-TR" sz="1000" u="none" strike="noStrike" cap="none" dirty="0" err="1">
                          <a:solidFill>
                            <a:srgbClr val="002060"/>
                          </a:solidFill>
                          <a:latin typeface="Verdana"/>
                          <a:ea typeface="Verdana"/>
                          <a:cs typeface="Verdana"/>
                          <a:sym typeface="Verdana"/>
                        </a:rPr>
                        <a:t>increasing</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demands</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and</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finite</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resources</a:t>
                      </a:r>
                      <a:r>
                        <a:rPr lang="tr-TR" sz="1000" u="none" strike="noStrike" cap="none" dirty="0">
                          <a:solidFill>
                            <a:srgbClr val="002060"/>
                          </a:solidFill>
                          <a:latin typeface="Verdana"/>
                          <a:ea typeface="Verdana"/>
                          <a:cs typeface="Verdana"/>
                          <a:sym typeface="Verdana"/>
                        </a:rPr>
                        <a:t>) (2013-2016)   (FP7/ERANET </a:t>
                      </a:r>
                      <a:r>
                        <a:rPr lang="tr-TR" sz="1000" u="none" strike="noStrike" cap="none" dirty="0" err="1">
                          <a:solidFill>
                            <a:srgbClr val="002060"/>
                          </a:solidFill>
                          <a:latin typeface="Verdana"/>
                          <a:ea typeface="Verdana"/>
                          <a:cs typeface="Verdana"/>
                          <a:sym typeface="Verdana"/>
                        </a:rPr>
                        <a:t>Ruragri</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Programme</a:t>
                      </a:r>
                      <a:r>
                        <a:rPr lang="tr-TR" sz="1000" u="none" strike="noStrike" cap="none" dirty="0">
                          <a:solidFill>
                            <a:srgbClr val="002060"/>
                          </a:solidFill>
                          <a:latin typeface="Verdana"/>
                          <a:ea typeface="Verdana"/>
                          <a:cs typeface="Verdana"/>
                          <a:sym typeface="Verdana"/>
                        </a:rPr>
                        <a:t>). </a:t>
                      </a:r>
                      <a:endParaRPr sz="1400" u="none" strike="noStrike" cap="none" dirty="0"/>
                    </a:p>
                    <a:p>
                      <a:pPr marL="0" marR="0" lvl="0" indent="0" algn="just" rtl="0">
                        <a:lnSpc>
                          <a:spcPct val="100000"/>
                        </a:lnSpc>
                        <a:spcBef>
                          <a:spcPts val="0"/>
                        </a:spcBef>
                        <a:spcAft>
                          <a:spcPts val="0"/>
                        </a:spcAft>
                        <a:buClr>
                          <a:srgbClr val="000000"/>
                        </a:buClr>
                        <a:buSzPts val="1000"/>
                        <a:buFont typeface="Arial"/>
                        <a:buNone/>
                      </a:pPr>
                      <a:endParaRPr lang="tr-T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b="1" u="none" strike="noStrike" cap="none" dirty="0">
                          <a:solidFill>
                            <a:srgbClr val="002060"/>
                          </a:solidFill>
                          <a:latin typeface="Verdana"/>
                          <a:ea typeface="Verdana"/>
                          <a:cs typeface="Verdana"/>
                          <a:sym typeface="Verdana"/>
                        </a:rPr>
                        <a:t>HEALTHYGROWTH: </a:t>
                      </a:r>
                      <a:r>
                        <a:rPr lang="tr-TR" sz="1000" b="1" u="none" strike="noStrike" cap="none" dirty="0" err="1">
                          <a:solidFill>
                            <a:srgbClr val="002060"/>
                          </a:solidFill>
                          <a:latin typeface="Verdana"/>
                          <a:ea typeface="Verdana"/>
                          <a:cs typeface="Verdana"/>
                          <a:sym typeface="Verdana"/>
                        </a:rPr>
                        <a:t>From</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niche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to</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volume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with</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integrity</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and</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trust</a:t>
                      </a:r>
                      <a:r>
                        <a:rPr lang="tr-TR" sz="1000" b="1" u="none" strike="noStrike" cap="none" dirty="0">
                          <a:solidFill>
                            <a:srgbClr val="002060"/>
                          </a:solidFill>
                          <a:latin typeface="Verdana"/>
                          <a:ea typeface="Verdana"/>
                          <a:cs typeface="Verdana"/>
                          <a:sym typeface="Verdana"/>
                        </a:rPr>
                        <a:t> (2013-2016) (FP7/ERANET </a:t>
                      </a:r>
                      <a:r>
                        <a:rPr lang="tr-TR" sz="1000" b="1" u="none" strike="noStrike" cap="none" dirty="0" err="1">
                          <a:solidFill>
                            <a:srgbClr val="002060"/>
                          </a:solidFill>
                          <a:latin typeface="Verdana"/>
                          <a:ea typeface="Verdana"/>
                          <a:cs typeface="Verdana"/>
                          <a:sym typeface="Verdana"/>
                        </a:rPr>
                        <a:t>Core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Organic</a:t>
                      </a:r>
                      <a:r>
                        <a:rPr lang="tr-TR" sz="1000" b="1" u="none" strike="noStrike" cap="none" dirty="0">
                          <a:solidFill>
                            <a:srgbClr val="002060"/>
                          </a:solidFill>
                          <a:latin typeface="Verdana"/>
                          <a:ea typeface="Verdana"/>
                          <a:cs typeface="Verdana"/>
                          <a:sym typeface="Verdana"/>
                        </a:rPr>
                        <a:t> II </a:t>
                      </a:r>
                      <a:r>
                        <a:rPr lang="tr-TR" sz="1000" b="1" u="none" strike="noStrike" cap="none" dirty="0" err="1">
                          <a:solidFill>
                            <a:srgbClr val="002060"/>
                          </a:solidFill>
                          <a:latin typeface="Verdana"/>
                          <a:ea typeface="Verdana"/>
                          <a:cs typeface="Verdana"/>
                          <a:sym typeface="Verdana"/>
                        </a:rPr>
                        <a:t>Programme</a:t>
                      </a:r>
                      <a:r>
                        <a:rPr lang="tr-TR" sz="1000" b="1" u="none" strike="noStrike" cap="none" dirty="0">
                          <a:solidFill>
                            <a:srgbClr val="002060"/>
                          </a:solidFill>
                          <a:latin typeface="Verdana"/>
                          <a:ea typeface="Verdana"/>
                          <a:cs typeface="Verdana"/>
                          <a:sym typeface="Verdana"/>
                        </a:rPr>
                        <a:t>).</a:t>
                      </a:r>
                      <a:endParaRPr sz="1400" u="none" strike="noStrike" cap="none" dirty="0"/>
                    </a:p>
                    <a:p>
                      <a:pPr marL="0" marR="0" lvl="0" indent="0" algn="just" rtl="0">
                        <a:lnSpc>
                          <a:spcPct val="100000"/>
                        </a:lnSpc>
                        <a:spcBef>
                          <a:spcPts val="0"/>
                        </a:spcBef>
                        <a:spcAft>
                          <a:spcPts val="0"/>
                        </a:spcAft>
                        <a:buClr>
                          <a:srgbClr val="000000"/>
                        </a:buClr>
                        <a:buSzPts val="1000"/>
                        <a:buFont typeface="Arial"/>
                        <a:buNone/>
                      </a:pPr>
                      <a:r>
                        <a:rPr lang="tr-TR" sz="1000" u="none" strike="noStrike" cap="none" dirty="0" err="1">
                          <a:solidFill>
                            <a:srgbClr val="002060"/>
                          </a:solidFill>
                          <a:latin typeface="Verdana"/>
                          <a:ea typeface="Verdana"/>
                          <a:cs typeface="Verdana"/>
                          <a:sym typeface="Verdana"/>
                        </a:rPr>
                        <a:t>Prospects</a:t>
                      </a:r>
                      <a:r>
                        <a:rPr lang="tr-TR" sz="1000" u="none" strike="noStrike" cap="none" dirty="0">
                          <a:solidFill>
                            <a:srgbClr val="002060"/>
                          </a:solidFill>
                          <a:latin typeface="Verdana"/>
                          <a:ea typeface="Verdana"/>
                          <a:cs typeface="Verdana"/>
                          <a:sym typeface="Verdana"/>
                        </a:rPr>
                        <a:t> of </a:t>
                      </a:r>
                      <a:r>
                        <a:rPr lang="tr-TR" sz="1000" u="none" strike="noStrike" cap="none" dirty="0" err="1">
                          <a:solidFill>
                            <a:srgbClr val="002060"/>
                          </a:solidFill>
                          <a:latin typeface="Verdana"/>
                          <a:ea typeface="Verdana"/>
                          <a:cs typeface="Verdana"/>
                          <a:sym typeface="Verdana"/>
                        </a:rPr>
                        <a:t>the</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Farming</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Sector</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and</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Agricultural</a:t>
                      </a:r>
                      <a:r>
                        <a:rPr lang="tr-TR" sz="1000" u="none" strike="noStrike" cap="none" dirty="0">
                          <a:solidFill>
                            <a:srgbClr val="002060"/>
                          </a:solidFill>
                          <a:latin typeface="Verdana"/>
                          <a:ea typeface="Verdana"/>
                          <a:cs typeface="Verdana"/>
                          <a:sym typeface="Verdana"/>
                        </a:rPr>
                        <a:t> </a:t>
                      </a:r>
                      <a:r>
                        <a:rPr lang="tr-TR" sz="1000" u="none" strike="noStrike" cap="none" dirty="0" err="1">
                          <a:solidFill>
                            <a:srgbClr val="002060"/>
                          </a:solidFill>
                          <a:latin typeface="Verdana"/>
                          <a:ea typeface="Verdana"/>
                          <a:cs typeface="Verdana"/>
                          <a:sym typeface="Verdana"/>
                        </a:rPr>
                        <a:t>Exports</a:t>
                      </a:r>
                      <a:r>
                        <a:rPr lang="tr-TR" sz="1000" u="none" strike="noStrike" cap="none" dirty="0">
                          <a:solidFill>
                            <a:srgbClr val="002060"/>
                          </a:solidFill>
                          <a:latin typeface="Verdana"/>
                          <a:ea typeface="Verdana"/>
                          <a:cs typeface="Verdana"/>
                          <a:sym typeface="Verdana"/>
                        </a:rPr>
                        <a:t>: The </a:t>
                      </a:r>
                      <a:r>
                        <a:rPr lang="tr-TR" sz="1000" u="none" strike="noStrike" cap="none" dirty="0" err="1">
                          <a:solidFill>
                            <a:srgbClr val="002060"/>
                          </a:solidFill>
                          <a:latin typeface="Verdana"/>
                          <a:ea typeface="Verdana"/>
                          <a:cs typeface="Verdana"/>
                          <a:sym typeface="Verdana"/>
                        </a:rPr>
                        <a:t>case</a:t>
                      </a:r>
                      <a:r>
                        <a:rPr lang="tr-TR" sz="1000" u="none" strike="noStrike" cap="none" dirty="0">
                          <a:solidFill>
                            <a:srgbClr val="002060"/>
                          </a:solidFill>
                          <a:latin typeface="Verdana"/>
                          <a:ea typeface="Verdana"/>
                          <a:cs typeface="Verdana"/>
                          <a:sym typeface="Verdana"/>
                        </a:rPr>
                        <a:t> of </a:t>
                      </a:r>
                      <a:r>
                        <a:rPr lang="tr-TR" sz="1000" u="none" strike="noStrike" cap="none" dirty="0" err="1">
                          <a:solidFill>
                            <a:srgbClr val="002060"/>
                          </a:solidFill>
                          <a:latin typeface="Verdana"/>
                          <a:ea typeface="Verdana"/>
                          <a:cs typeface="Verdana"/>
                          <a:sym typeface="Verdana"/>
                        </a:rPr>
                        <a:t>Turkey</a:t>
                      </a:r>
                      <a:r>
                        <a:rPr lang="tr-TR" sz="1000" u="none" strike="noStrike" cap="none" dirty="0">
                          <a:solidFill>
                            <a:srgbClr val="002060"/>
                          </a:solidFill>
                          <a:latin typeface="Verdana"/>
                          <a:ea typeface="Verdana"/>
                          <a:cs typeface="Verdana"/>
                          <a:sym typeface="Verdana"/>
                        </a:rPr>
                        <a:t> (2012-2014 (EC JRC IPTS).  </a:t>
                      </a:r>
                      <a:endParaRPr sz="1400" u="none" strike="noStrike" cap="none" dirty="0"/>
                    </a:p>
                    <a:p>
                      <a:pPr marL="0" marR="0" lvl="0" indent="0" algn="just" rtl="0">
                        <a:lnSpc>
                          <a:spcPct val="100000"/>
                        </a:lnSpc>
                        <a:spcBef>
                          <a:spcPts val="0"/>
                        </a:spcBef>
                        <a:spcAft>
                          <a:spcPts val="0"/>
                        </a:spcAft>
                        <a:buClr>
                          <a:srgbClr val="000000"/>
                        </a:buClr>
                        <a:buSzPts val="1000"/>
                        <a:buFont typeface="Arial"/>
                        <a:buNone/>
                      </a:pPr>
                      <a:endParaRPr lang="tr-T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b="1" u="none" strike="noStrike" cap="none" dirty="0" err="1">
                          <a:solidFill>
                            <a:srgbClr val="002060"/>
                          </a:solidFill>
                          <a:latin typeface="Verdana"/>
                          <a:ea typeface="Verdana"/>
                          <a:cs typeface="Verdana"/>
                          <a:sym typeface="Verdana"/>
                        </a:rPr>
                        <a:t>Supporting</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the</a:t>
                      </a:r>
                      <a:r>
                        <a:rPr lang="tr-TR" sz="1000" b="1" u="none" strike="noStrike" cap="none" dirty="0">
                          <a:solidFill>
                            <a:srgbClr val="002060"/>
                          </a:solidFill>
                          <a:latin typeface="Verdana"/>
                          <a:ea typeface="Verdana"/>
                          <a:cs typeface="Verdana"/>
                          <a:sym typeface="Verdana"/>
                        </a:rPr>
                        <a:t> role of </a:t>
                      </a:r>
                      <a:r>
                        <a:rPr lang="tr-TR" sz="1000" b="1" u="none" strike="noStrike" cap="none" dirty="0" err="1">
                          <a:solidFill>
                            <a:srgbClr val="002060"/>
                          </a:solidFill>
                          <a:latin typeface="Verdana"/>
                          <a:ea typeface="Verdana"/>
                          <a:cs typeface="Verdana"/>
                          <a:sym typeface="Verdana"/>
                        </a:rPr>
                        <a:t>the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Common</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Agricultural</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Policy</a:t>
                      </a:r>
                      <a:r>
                        <a:rPr lang="tr-TR" sz="1000" b="1" u="none" strike="noStrike" cap="none" dirty="0">
                          <a:solidFill>
                            <a:srgbClr val="002060"/>
                          </a:solidFill>
                          <a:latin typeface="Verdana"/>
                          <a:ea typeface="Verdana"/>
                          <a:cs typeface="Verdana"/>
                          <a:sym typeface="Verdana"/>
                        </a:rPr>
                        <a:t> in </a:t>
                      </a:r>
                      <a:r>
                        <a:rPr lang="tr-TR" sz="1000" b="1" u="none" strike="noStrike" cap="none" dirty="0" err="1">
                          <a:solidFill>
                            <a:srgbClr val="002060"/>
                          </a:solidFill>
                          <a:latin typeface="Verdana"/>
                          <a:ea typeface="Verdana"/>
                          <a:cs typeface="Verdana"/>
                          <a:sym typeface="Verdana"/>
                        </a:rPr>
                        <a:t>landscape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valorisation</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Improving</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the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knowledge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base</a:t>
                      </a:r>
                      <a:r>
                        <a:rPr lang="tr-TR" sz="1000" b="1" u="none" strike="noStrike" cap="none" dirty="0">
                          <a:solidFill>
                            <a:srgbClr val="002060"/>
                          </a:solidFill>
                          <a:latin typeface="Verdana"/>
                          <a:ea typeface="Verdana"/>
                          <a:cs typeface="Verdana"/>
                          <a:sym typeface="Verdana"/>
                        </a:rPr>
                        <a:t> of </a:t>
                      </a:r>
                      <a:r>
                        <a:rPr lang="tr-TR" sz="1000" b="1" u="none" strike="noStrike" cap="none" dirty="0" err="1">
                          <a:solidFill>
                            <a:srgbClr val="002060"/>
                          </a:solidFill>
                          <a:latin typeface="Verdana"/>
                          <a:ea typeface="Verdana"/>
                          <a:cs typeface="Verdana"/>
                          <a:sym typeface="Verdana"/>
                        </a:rPr>
                        <a:t>the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contribution</a:t>
                      </a:r>
                      <a:r>
                        <a:rPr lang="tr-TR" sz="1000" b="1" u="none" strike="noStrike" cap="none" dirty="0">
                          <a:solidFill>
                            <a:srgbClr val="002060"/>
                          </a:solidFill>
                          <a:latin typeface="Verdana"/>
                          <a:ea typeface="Verdana"/>
                          <a:cs typeface="Verdana"/>
                          <a:sym typeface="Verdana"/>
                        </a:rPr>
                        <a:t> of </a:t>
                      </a:r>
                      <a:r>
                        <a:rPr lang="tr-TR" sz="1000" b="1" u="none" strike="noStrike" cap="none" dirty="0" err="1">
                          <a:solidFill>
                            <a:srgbClr val="002060"/>
                          </a:solidFill>
                          <a:latin typeface="Verdana"/>
                          <a:ea typeface="Verdana"/>
                          <a:cs typeface="Verdana"/>
                          <a:sym typeface="Verdana"/>
                        </a:rPr>
                        <a:t>landscape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management</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to</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the</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rural</a:t>
                      </a:r>
                      <a:r>
                        <a:rPr lang="tr-TR" sz="1000" b="1" u="none" strike="noStrike" cap="none" dirty="0">
                          <a:solidFill>
                            <a:srgbClr val="002060"/>
                          </a:solidFill>
                          <a:latin typeface="Verdana"/>
                          <a:ea typeface="Verdana"/>
                          <a:cs typeface="Verdana"/>
                          <a:sym typeface="Verdana"/>
                        </a:rPr>
                        <a:t> </a:t>
                      </a:r>
                      <a:r>
                        <a:rPr lang="tr-TR" sz="1000" b="1" u="none" strike="noStrike" cap="none" dirty="0" err="1">
                          <a:solidFill>
                            <a:srgbClr val="002060"/>
                          </a:solidFill>
                          <a:latin typeface="Verdana"/>
                          <a:ea typeface="Verdana"/>
                          <a:cs typeface="Verdana"/>
                          <a:sym typeface="Verdana"/>
                        </a:rPr>
                        <a:t>economy</a:t>
                      </a:r>
                      <a:r>
                        <a:rPr lang="tr-TR" sz="1000" b="1" u="none" strike="noStrike" cap="none" dirty="0">
                          <a:solidFill>
                            <a:srgbClr val="002060"/>
                          </a:solidFill>
                          <a:latin typeface="Verdana"/>
                          <a:ea typeface="Verdana"/>
                          <a:cs typeface="Verdana"/>
                          <a:sym typeface="Verdana"/>
                        </a:rPr>
                        <a:t> (2012 –  2014) (FP7 </a:t>
                      </a:r>
                      <a:r>
                        <a:rPr lang="tr-TR" sz="1000" b="1" u="none" strike="noStrike" cap="none" dirty="0" err="1">
                          <a:solidFill>
                            <a:srgbClr val="002060"/>
                          </a:solidFill>
                          <a:latin typeface="Verdana"/>
                          <a:ea typeface="Verdana"/>
                          <a:cs typeface="Verdana"/>
                          <a:sym typeface="Verdana"/>
                        </a:rPr>
                        <a:t>Programme</a:t>
                      </a:r>
                      <a:r>
                        <a:rPr lang="tr-TR" sz="1000" b="1" u="none" strike="noStrike" cap="none" dirty="0">
                          <a:solidFill>
                            <a:srgbClr val="002060"/>
                          </a:solidFill>
                          <a:latin typeface="Verdana"/>
                          <a:ea typeface="Verdana"/>
                          <a:cs typeface="Verdana"/>
                          <a:sym typeface="Verdana"/>
                        </a:rPr>
                        <a:t>).</a:t>
                      </a:r>
                      <a:endParaRPr sz="1000" b="1"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endParaRPr lang="tr-TR" sz="1000" u="none" strike="noStrike" cap="none" dirty="0">
                        <a:solidFill>
                          <a:srgbClr val="00206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000"/>
                        <a:buFont typeface="Arial"/>
                        <a:buNone/>
                      </a:pPr>
                      <a:r>
                        <a:rPr lang="tr-TR" sz="1000" u="none" strike="noStrike" cap="none" dirty="0">
                          <a:solidFill>
                            <a:srgbClr val="002060"/>
                          </a:solidFill>
                          <a:latin typeface="Verdana"/>
                          <a:ea typeface="Verdana"/>
                          <a:cs typeface="Verdana"/>
                          <a:sym typeface="Verdana"/>
                        </a:rPr>
                        <a:t>Fonksiyonel Gıdalara Yönelik Tüketici Davranışları (2011-2012) </a:t>
                      </a:r>
                      <a:r>
                        <a:rPr lang="tr-TR" sz="1000" u="none" strike="noStrike" cap="none" dirty="0">
                          <a:solidFill>
                            <a:srgbClr val="00206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TÜBİTAK</a:t>
                      </a:r>
                      <a:r>
                        <a:rPr lang="tr-TR" sz="1000" u="none" strike="noStrike" cap="none" dirty="0">
                          <a:solidFill>
                            <a:srgbClr val="002060"/>
                          </a:solidFill>
                          <a:latin typeface="Verdana"/>
                          <a:ea typeface="Verdana"/>
                          <a:cs typeface="Verdana"/>
                          <a:sym typeface="Verdana"/>
                        </a:rPr>
                        <a:t>.</a:t>
                      </a:r>
                      <a:endParaRPr sz="1000" b="1" u="none" strike="noStrike" cap="none" dirty="0">
                        <a:solidFill>
                          <a:srgbClr val="002060"/>
                        </a:solidFill>
                        <a:latin typeface="Verdana"/>
                        <a:ea typeface="Verdana"/>
                        <a:cs typeface="Verdana"/>
                        <a:sym typeface="Verdana"/>
                      </a:endParaRPr>
                    </a:p>
                  </a:txBody>
                  <a:tcPr marL="91450" marR="91450" marT="45725" marB="45725"/>
                </a:tc>
                <a:extLst>
                  <a:ext uri="{0D108BD9-81ED-4DB2-BD59-A6C34878D82A}">
                    <a16:rowId xmlns:a16="http://schemas.microsoft.com/office/drawing/2014/main" val="10001"/>
                  </a:ext>
                </a:extLst>
              </a:tr>
            </a:tbl>
          </a:graphicData>
        </a:graphic>
      </p:graphicFrame>
      <p:sp>
        <p:nvSpPr>
          <p:cNvPr id="201" name="Google Shape;201;p9"/>
          <p:cNvSpPr txBox="1">
            <a:spLocks noGrp="1"/>
          </p:cNvSpPr>
          <p:nvPr>
            <p:ph type="sldNum" idx="12"/>
          </p:nvPr>
        </p:nvSpPr>
        <p:spPr>
          <a:xfrm>
            <a:off x="6553200" y="6245225"/>
            <a:ext cx="1981200" cy="4764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tr-TR"/>
              <a:t>9</a:t>
            </a:fld>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2910</Words>
  <Application>Microsoft Macintosh PowerPoint</Application>
  <PresentationFormat>Ekran Gösterisi (4:3)</PresentationFormat>
  <Paragraphs>301</Paragraphs>
  <Slides>20</Slides>
  <Notes>20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Verdana</vt:lpstr>
      <vt:lpstr>Quattrocento Sans</vt:lpstr>
      <vt:lpstr>Noto Sans Symbols</vt:lpstr>
      <vt:lpstr>Arial</vt:lpstr>
      <vt:lpstr>Calibri</vt:lpstr>
      <vt:lpstr>Exo 2</vt:lpstr>
      <vt:lpstr>Profile</vt:lpstr>
      <vt:lpstr>PowerPoint Sunusu</vt:lpstr>
      <vt:lpstr>PowerPoint Sunusu</vt:lpstr>
      <vt:lpstr>PowerPoint Sunusu</vt:lpstr>
      <vt:lpstr>Mevcut araştırma altyapısı  (personel, ekipman…) </vt:lpstr>
      <vt:lpstr>Mevcut araştırma altyapısı  (personel) </vt:lpstr>
      <vt:lpstr>Mevcut araştırma altyapısı  (Lab) </vt:lpstr>
      <vt:lpstr>Tematik alanın neresindeyiz veya neden buradayız?</vt:lpstr>
      <vt:lpstr>Tematik alanın neresindeyiz veya neden buradayız?</vt:lpstr>
      <vt:lpstr>Alanda yürütülen, biten proje bilgileri</vt:lpstr>
      <vt:lpstr>  Yayın bilgileri (2021’den itibaren)  (sci/sci exp) </vt:lpstr>
      <vt:lpstr>   Yayın bilgileri (2021’den itibaren) (alan endeksi-uluslararası hakemli)</vt:lpstr>
      <vt:lpstr>  Yayın bilgileri (2021’den itibaren) (kongre)</vt:lpstr>
      <vt:lpstr> Yayın bilgileri (2021’den itibaren) (kitap bölümü)</vt:lpstr>
      <vt:lpstr>İŞBİRLİKLERİ</vt:lpstr>
      <vt:lpstr>Toplumsal katkıya yönelik ulusal faaliyetler (2023)</vt:lpstr>
      <vt:lpstr>Toplumsal katkıya yönelik uluslararası faaliyetler (2023)</vt:lpstr>
      <vt:lpstr>Toplumsal katkıya yönelik yayınlar</vt:lpstr>
      <vt:lpstr>Toplumsal katkıya yönelik medya görünürlüğü</vt:lpstr>
      <vt:lpstr>Diğer faaliyetler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ogurob</dc:creator>
  <cp:lastModifiedBy>HG</cp:lastModifiedBy>
  <cp:revision>2</cp:revision>
  <dcterms:created xsi:type="dcterms:W3CDTF">2004-07-08T20:54:18Z</dcterms:created>
  <dcterms:modified xsi:type="dcterms:W3CDTF">2024-05-02T04:49:09Z</dcterms:modified>
</cp:coreProperties>
</file>