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70" r:id="rId3"/>
    <p:sldId id="287" r:id="rId4"/>
    <p:sldId id="292" r:id="rId5"/>
    <p:sldId id="260" r:id="rId6"/>
    <p:sldId id="257" r:id="rId7"/>
    <p:sldId id="263" r:id="rId8"/>
    <p:sldId id="264" r:id="rId9"/>
    <p:sldId id="265" r:id="rId10"/>
    <p:sldId id="266" r:id="rId11"/>
    <p:sldId id="303" r:id="rId12"/>
    <p:sldId id="281" r:id="rId13"/>
    <p:sldId id="282" r:id="rId14"/>
    <p:sldId id="305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20D4-834F-41FE-9648-8FA85CB39874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30545-7891-45DB-88B6-6FA351768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5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2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9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1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5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9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3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2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23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24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96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4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12C8-1841-408B-9891-46DD78ED040C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23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2631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Mayıs 2024</a:t>
            </a:r>
            <a:endParaRPr lang="tr-TR" dirty="0"/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25068" b="74667"/>
          <a:stretch/>
        </p:blipFill>
        <p:spPr>
          <a:xfrm>
            <a:off x="838200" y="2316163"/>
            <a:ext cx="10515600" cy="2084388"/>
          </a:xfrm>
        </p:spPr>
      </p:pic>
    </p:spTree>
    <p:extLst>
      <p:ext uri="{BB962C8B-B14F-4D97-AF65-F5344CB8AC3E}">
        <p14:creationId xmlns:p14="http://schemas.microsoft.com/office/powerpoint/2010/main" val="314390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Ayrıca;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940E5D-3D5B-39E4-A863-7AFC6CC32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800" i="0" u="none" strike="noStrike" dirty="0">
                <a:effectLst/>
              </a:rPr>
              <a:t>Y</a:t>
            </a:r>
            <a:r>
              <a:rPr lang="tr-TR" sz="2800" dirty="0"/>
              <a:t>urt dışı patent başvurularının başvuru ve mali süreçlerinin takibi ve yönetimi,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800" i="0" u="none" strike="noStrike" dirty="0">
                <a:effectLst/>
              </a:rPr>
              <a:t>Farklı bir kurum ve/veya firma ile ortak yürütülen patent süreçlerinin takibi, mali süreçleri, buluş sahiplerinin bilgilendirilmesi, </a:t>
            </a:r>
          </a:p>
          <a:p>
            <a:pPr algn="just">
              <a:lnSpc>
                <a:spcPct val="150000"/>
              </a:lnSpc>
            </a:pPr>
            <a:r>
              <a:rPr lang="tr-TR" sz="2800" i="0" u="none" strike="noStrike" dirty="0">
                <a:effectLst/>
              </a:rPr>
              <a:t>Buluş sahiplerinin başvuru öncesi ve sonrasında </a:t>
            </a:r>
            <a:r>
              <a:rPr lang="tr-TR" sz="2800" b="1" i="0" u="none" strike="noStrike" dirty="0">
                <a:effectLst/>
              </a:rPr>
              <a:t>süreçler</a:t>
            </a:r>
            <a:r>
              <a:rPr lang="tr-TR" sz="2800" i="0" u="none" strike="noStrike" dirty="0">
                <a:effectLst/>
              </a:rPr>
              <a:t> hakkında bilgilendirilmesi, problemlerinin çözülmesi konusunda destek sağlanması,</a:t>
            </a:r>
          </a:p>
          <a:p>
            <a:pPr algn="just">
              <a:lnSpc>
                <a:spcPct val="150000"/>
              </a:lnSpc>
            </a:pPr>
            <a:r>
              <a:rPr lang="tr-TR" sz="2800" i="0" u="none" strike="noStrike" dirty="0">
                <a:effectLst/>
              </a:rPr>
              <a:t>Fikri ürünlerin korunması, katma değere dönüşmesi ve ticarileştirilmesi için gerekli işbirliklerinin yapılması, ihtiyaçların belirlenmesi,</a:t>
            </a:r>
          </a:p>
          <a:p>
            <a:pPr algn="just">
              <a:lnSpc>
                <a:spcPct val="150000"/>
              </a:lnSpc>
            </a:pPr>
            <a:r>
              <a:rPr lang="tr-TR" sz="2800" i="0" u="none" strike="noStrike" dirty="0">
                <a:effectLst/>
              </a:rPr>
              <a:t>Fikri ve Sınai Haklar konularında </a:t>
            </a:r>
            <a:r>
              <a:rPr lang="tr-TR" sz="2800" b="1" i="0" u="none" strike="noStrike" dirty="0">
                <a:effectLst/>
              </a:rPr>
              <a:t>eğitim ve seminerler </a:t>
            </a:r>
            <a:r>
              <a:rPr lang="tr-TR" sz="2800" i="0" u="none" strike="noStrike" dirty="0">
                <a:effectLst/>
              </a:rPr>
              <a:t>verilmesi. Bu seminerlerin çeşitlendirilmesi için farklı kurumlardan (üniversite, patent firması gibi) destek alınarak seminerler yapılması.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75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785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Girişimcilik ve Şirketleşme Hizmetleri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78192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Girişimcilerin;</a:t>
            </a:r>
          </a:p>
          <a:p>
            <a:r>
              <a:rPr lang="tr-TR" dirty="0" smtClean="0"/>
              <a:t>fikirlerinin daha nitelikli hale getirilmesi,</a:t>
            </a:r>
          </a:p>
          <a:p>
            <a:r>
              <a:rPr lang="tr-TR" dirty="0" smtClean="0"/>
              <a:t>fikirlerini hayata geçirmek üzere finansal kaynaklara erişimleri,</a:t>
            </a:r>
          </a:p>
          <a:p>
            <a:r>
              <a:rPr lang="tr-TR" dirty="0" smtClean="0"/>
              <a:t>girişimcilik eğitimleri almaları,</a:t>
            </a:r>
          </a:p>
          <a:p>
            <a:r>
              <a:rPr lang="tr-TR" dirty="0" smtClean="0"/>
              <a:t>konularında uzman ve sahada tecrübe sahibi kişilerden </a:t>
            </a:r>
            <a:r>
              <a:rPr lang="tr-TR" dirty="0" err="1" smtClean="0"/>
              <a:t>mentorluk</a:t>
            </a:r>
            <a:r>
              <a:rPr lang="tr-TR" dirty="0" smtClean="0"/>
              <a:t> almaları,</a:t>
            </a:r>
          </a:p>
          <a:p>
            <a:r>
              <a:rPr lang="tr-TR" dirty="0" smtClean="0"/>
              <a:t>iş hukuku, vergisel muafiyetler gibi ana konularda bilgi eksiklerini tamamlayarak şirketleşme sürecine başlamaları,</a:t>
            </a:r>
          </a:p>
          <a:p>
            <a:r>
              <a:rPr lang="tr-TR" dirty="0" smtClean="0"/>
              <a:t>şirketlerini Eskişehir Osmangazi Üniversitesi yerleşkesinde kurmaları, </a:t>
            </a:r>
          </a:p>
          <a:p>
            <a:r>
              <a:rPr lang="tr-TR" dirty="0" smtClean="0"/>
              <a:t>şirketlerini sürdürülebilir bir yapıya ulaştırmaları</a:t>
            </a:r>
          </a:p>
          <a:p>
            <a:pPr marL="0" indent="0">
              <a:buNone/>
            </a:pPr>
            <a:r>
              <a:rPr lang="tr-TR" dirty="0" smtClean="0"/>
              <a:t>için destek veriyoruz.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1" name="Altıgen 10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ltıgen 12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Altıgen 13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995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058" y="1317625"/>
            <a:ext cx="890102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 smtClean="0"/>
              <a:t>2020-2022 yılları arasında Anadolu Üniversitesi, Eskişehir Osmangazi Üniversitesi ve Eskişehir Teknik Üniversitesi işbirliği yaparak TÜBİTAK 1512 Girişimcilik Destek Programı BiGG 1. Aşama Uygulayıcı Kuruluşu faaliyetlerini yürütmüştür.</a:t>
            </a:r>
          </a:p>
          <a:p>
            <a:pPr marL="0" indent="0">
              <a:buNone/>
            </a:pPr>
            <a:r>
              <a:rPr lang="tr-TR" sz="1600" dirty="0" smtClean="0"/>
              <a:t>2022 </a:t>
            </a:r>
            <a:r>
              <a:rPr lang="tr-TR" sz="1600" dirty="0"/>
              <a:t>yılında açılan “1512 Girişimcilik Destek Programı BiGG 1. Aşama Uygulayıcı Kuruluş </a:t>
            </a:r>
            <a:r>
              <a:rPr lang="tr-TR" sz="1600" dirty="0" err="1"/>
              <a:t>Çağrısı”na</a:t>
            </a:r>
            <a:r>
              <a:rPr lang="tr-TR" sz="1600" dirty="0"/>
              <a:t> yapılan </a:t>
            </a:r>
            <a:r>
              <a:rPr lang="tr-TR" sz="1600" dirty="0" err="1" smtClean="0"/>
              <a:t>yapılan</a:t>
            </a:r>
            <a:r>
              <a:rPr lang="tr-TR" sz="1600" dirty="0" smtClean="0"/>
              <a:t> </a:t>
            </a:r>
            <a:r>
              <a:rPr lang="tr-TR" sz="1600" dirty="0"/>
              <a:t>52 proje başvurusundan 37’si desteklenmeye uygun bulundu.</a:t>
            </a:r>
          </a:p>
          <a:p>
            <a:pPr marL="0" indent="0">
              <a:buNone/>
            </a:pPr>
            <a:r>
              <a:rPr lang="tr-TR" sz="1600" dirty="0" smtClean="0"/>
              <a:t>ETTOM’un </a:t>
            </a:r>
            <a:r>
              <a:rPr lang="tr-TR" sz="1600" dirty="0"/>
              <a:t>proje ortağı </a:t>
            </a:r>
            <a:r>
              <a:rPr lang="tr-TR" sz="1600" dirty="0" smtClean="0"/>
              <a:t>olduğu “BİGG </a:t>
            </a:r>
            <a:r>
              <a:rPr lang="tr-TR" sz="1600" dirty="0"/>
              <a:t>TEAM GİRİŞİMCİLİK DESTEK PROGRAMI” adlı proje destek almaya hak kazandı. </a:t>
            </a:r>
          </a:p>
          <a:p>
            <a:pPr marL="0" indent="0">
              <a:buNone/>
            </a:pPr>
            <a:r>
              <a:rPr lang="tr-TR" sz="1600" dirty="0" smtClean="0"/>
              <a:t>İş birliği yaparak program süreçlerini birlikte yürütecek kurumlar:</a:t>
            </a:r>
          </a:p>
          <a:p>
            <a:pPr>
              <a:spcBef>
                <a:spcPts val="600"/>
              </a:spcBef>
            </a:pPr>
            <a:endParaRPr lang="tr-TR" sz="1600" dirty="0" smtClean="0"/>
          </a:p>
          <a:p>
            <a:pPr>
              <a:spcBef>
                <a:spcPts val="600"/>
              </a:spcBef>
            </a:pPr>
            <a:endParaRPr lang="tr-TR" sz="1600" dirty="0" smtClean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64924"/>
              </p:ext>
            </p:extLst>
          </p:nvPr>
        </p:nvGraphicFramePr>
        <p:xfrm>
          <a:off x="838200" y="3665815"/>
          <a:ext cx="7353300" cy="303068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69598">
                  <a:extLst>
                    <a:ext uri="{9D8B030D-6E8A-4147-A177-3AD203B41FA5}">
                      <a16:colId xmlns:a16="http://schemas.microsoft.com/office/drawing/2014/main" val="2101205265"/>
                    </a:ext>
                  </a:extLst>
                </a:gridCol>
                <a:gridCol w="3483702">
                  <a:extLst>
                    <a:ext uri="{9D8B030D-6E8A-4147-A177-3AD203B41FA5}">
                      <a16:colId xmlns:a16="http://schemas.microsoft.com/office/drawing/2014/main" val="3435378921"/>
                    </a:ext>
                  </a:extLst>
                </a:gridCol>
              </a:tblGrid>
              <a:tr h="496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Eskişehir Osmangazi Üniversitesi Teknoloji Transfer Ofisi -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kern="1200" dirty="0" smtClean="0"/>
                        <a:t>ETTOM</a:t>
                      </a:r>
                      <a:endParaRPr lang="tr-T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r-TR" sz="1600" dirty="0" err="1" smtClean="0"/>
                        <a:t>Esalba</a:t>
                      </a:r>
                      <a:r>
                        <a:rPr lang="tr-TR" sz="1600" dirty="0" smtClean="0"/>
                        <a:t> Metal Sanayi ve Ticaret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322555"/>
                  </a:ext>
                </a:extLst>
              </a:tr>
              <a:tr h="69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Anadolu Üniversitesi ve Eskişehir Teknik Üniversitesi’nin Ortak Teknoloji</a:t>
                      </a:r>
                      <a:r>
                        <a:rPr lang="tr-TR" sz="1600" baseline="0" dirty="0" smtClean="0"/>
                        <a:t> T</a:t>
                      </a:r>
                      <a:r>
                        <a:rPr lang="tr-TR" sz="1600" dirty="0" smtClean="0"/>
                        <a:t>ransfer Ofisi - ARİNKOM</a:t>
                      </a:r>
                      <a:endParaRPr lang="tr-TR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Migros Ticaret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652505"/>
                  </a:ext>
                </a:extLst>
              </a:tr>
              <a:tr h="4703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r-TR" sz="1600" dirty="0" smtClean="0"/>
                        <a:t>Bursa Uludağ Üniversitesi Teknoloji Transfer Ofisi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Oyak</a:t>
                      </a:r>
                      <a:r>
                        <a:rPr lang="tr-TR" sz="1600" dirty="0" smtClean="0"/>
                        <a:t> Renault Otomobil </a:t>
                      </a:r>
                      <a:r>
                        <a:rPr lang="tr-TR" sz="1600" dirty="0" err="1" smtClean="0"/>
                        <a:t>Fab</a:t>
                      </a:r>
                      <a:r>
                        <a:rPr lang="tr-TR" sz="1600" dirty="0" smtClean="0"/>
                        <a:t>.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441880"/>
                  </a:ext>
                </a:extLst>
              </a:tr>
              <a:tr h="470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Geçit Kuşağı Tarımsal Araştırma Enstitüsü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Tat Gıda San.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829801"/>
                  </a:ext>
                </a:extLst>
              </a:tr>
              <a:tr h="470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Eczacıbaşı Yapı Gereçleri Sanayi ve Ticaret A.Ş.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Vestel </a:t>
                      </a:r>
                      <a:r>
                        <a:rPr lang="tr-TR" sz="1600" dirty="0" err="1" smtClean="0"/>
                        <a:t>Ventures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Arge</a:t>
                      </a:r>
                      <a:r>
                        <a:rPr lang="tr-TR" sz="1600" dirty="0" smtClean="0"/>
                        <a:t>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404816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3" y="-609776"/>
            <a:ext cx="2730676" cy="2730676"/>
          </a:xfrm>
          <a:prstGeom prst="rect">
            <a:avLst/>
          </a:prstGeom>
        </p:spPr>
      </p:pic>
      <p:grpSp>
        <p:nvGrpSpPr>
          <p:cNvPr id="25" name="Grup 24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26" name="Altıgen 25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Altıgen 26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Altıgen 27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Altıgen 28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5590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3" y="-609776"/>
            <a:ext cx="2730676" cy="2730676"/>
          </a:xfrm>
          <a:prstGeom prst="rect">
            <a:avLst/>
          </a:prstGeom>
        </p:spPr>
      </p:pic>
      <p:grpSp>
        <p:nvGrpSpPr>
          <p:cNvPr id="25" name="Grup 24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26" name="Altıgen 25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Altıgen 26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Altıgen 27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Altıgen 28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7" y="2550160"/>
            <a:ext cx="8423538" cy="3733838"/>
          </a:xfrm>
        </p:spPr>
      </p:pic>
      <p:sp>
        <p:nvSpPr>
          <p:cNvPr id="12" name="Metin kutusu 11"/>
          <p:cNvSpPr txBox="1"/>
          <p:nvPr/>
        </p:nvSpPr>
        <p:spPr>
          <a:xfrm>
            <a:off x="320297" y="1551940"/>
            <a:ext cx="84235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r-TR" b="1" dirty="0" smtClean="0"/>
              <a:t>1812 </a:t>
            </a:r>
            <a:r>
              <a:rPr lang="tr-TR" b="1" dirty="0"/>
              <a:t>– YATIRIM TABANLI GİRİŞİMCİLİK DESTEK </a:t>
            </a:r>
            <a:r>
              <a:rPr lang="tr-TR" b="1" dirty="0" smtClean="0"/>
              <a:t>PROGRAMI </a:t>
            </a:r>
            <a:endParaRPr lang="tr-TR" dirty="0"/>
          </a:p>
          <a:p>
            <a:pPr algn="ctr">
              <a:spcBef>
                <a:spcPts val="1200"/>
              </a:spcBef>
            </a:pPr>
            <a:r>
              <a:rPr lang="tr-TR" b="1" dirty="0"/>
              <a:t>BİGG Yatırım </a:t>
            </a:r>
            <a:r>
              <a:rPr lang="tr-TR" b="1" dirty="0" smtClean="0"/>
              <a:t>2024-2 </a:t>
            </a:r>
            <a:r>
              <a:rPr lang="tr-TR" b="1" dirty="0"/>
              <a:t>Çağrısı </a:t>
            </a:r>
            <a:r>
              <a:rPr lang="tr-TR" b="1" dirty="0" smtClean="0"/>
              <a:t>Takvimi (TASLAK)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0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1"/>
            <a:ext cx="12193164" cy="67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TÜRKİYE YEŞİL SANAYİ PROJESİ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Proje Adı : </a:t>
            </a:r>
            <a:r>
              <a:rPr lang="tr-TR" dirty="0" smtClean="0"/>
              <a:t>Türkiye </a:t>
            </a:r>
            <a:r>
              <a:rPr lang="tr-TR" dirty="0"/>
              <a:t>Yeşil Sanayi Projesi</a:t>
            </a:r>
          </a:p>
          <a:p>
            <a:pPr marL="0" indent="0">
              <a:buNone/>
            </a:pPr>
            <a:r>
              <a:rPr lang="tr-TR" b="1" dirty="0" smtClean="0"/>
              <a:t>Proje No : </a:t>
            </a:r>
            <a:r>
              <a:rPr lang="tr-TR" dirty="0" smtClean="0"/>
              <a:t>P </a:t>
            </a:r>
            <a:r>
              <a:rPr lang="tr-TR" dirty="0"/>
              <a:t>179255</a:t>
            </a:r>
          </a:p>
          <a:p>
            <a:pPr marL="0" indent="0">
              <a:buNone/>
            </a:pPr>
            <a:r>
              <a:rPr lang="tr-TR" b="1" dirty="0" smtClean="0"/>
              <a:t>Borçlanan : </a:t>
            </a:r>
            <a:r>
              <a:rPr lang="tr-TR" dirty="0" smtClean="0"/>
              <a:t>T.C. </a:t>
            </a:r>
            <a:r>
              <a:rPr lang="tr-TR" dirty="0"/>
              <a:t>Hazine ve Maliye Bakanlığı</a:t>
            </a:r>
          </a:p>
          <a:p>
            <a:pPr marL="0" indent="0">
              <a:buNone/>
            </a:pPr>
            <a:r>
              <a:rPr lang="tr-TR" b="1" dirty="0" smtClean="0"/>
              <a:t>Uygulayıcı Kuruluş : </a:t>
            </a:r>
            <a:r>
              <a:rPr lang="tr-TR" dirty="0" smtClean="0"/>
              <a:t>T.C. Sanayi </a:t>
            </a:r>
            <a:r>
              <a:rPr lang="tr-TR" dirty="0"/>
              <a:t>ve Teknoloji Bakanlığı</a:t>
            </a:r>
          </a:p>
          <a:p>
            <a:pPr marL="0" indent="0">
              <a:buNone/>
            </a:pPr>
            <a:r>
              <a:rPr lang="tr-TR" b="1" dirty="0" smtClean="0"/>
              <a:t>Toplam Bütçe : </a:t>
            </a:r>
            <a:r>
              <a:rPr lang="tr-TR" dirty="0"/>
              <a:t>450 milyon USD 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Proje Ortakları : </a:t>
            </a:r>
            <a:r>
              <a:rPr lang="tr-TR" dirty="0" smtClean="0"/>
              <a:t>KOSGEB (250 </a:t>
            </a:r>
            <a:r>
              <a:rPr lang="tr-TR" dirty="0"/>
              <a:t>milyon </a:t>
            </a:r>
            <a:r>
              <a:rPr lang="tr-TR" dirty="0" smtClean="0"/>
              <a:t>USD), TÜBİTAK (175 </a:t>
            </a:r>
            <a:r>
              <a:rPr lang="tr-TR" dirty="0"/>
              <a:t>milyon </a:t>
            </a:r>
            <a:r>
              <a:rPr lang="tr-TR" dirty="0" smtClean="0"/>
              <a:t>USD), </a:t>
            </a:r>
            <a:r>
              <a:rPr lang="tr-TR" dirty="0"/>
              <a:t>STB </a:t>
            </a:r>
            <a:r>
              <a:rPr lang="tr-TR" dirty="0" smtClean="0"/>
              <a:t>(25 </a:t>
            </a:r>
            <a:r>
              <a:rPr lang="tr-TR" dirty="0"/>
              <a:t>milyon </a:t>
            </a:r>
            <a:r>
              <a:rPr lang="tr-TR" dirty="0" smtClean="0"/>
              <a:t>USD)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Proje Süresi : </a:t>
            </a:r>
            <a:r>
              <a:rPr lang="tr-TR" dirty="0" smtClean="0"/>
              <a:t>6 yıl</a:t>
            </a:r>
          </a:p>
          <a:p>
            <a:pPr marL="0" indent="0">
              <a:buNone/>
            </a:pPr>
            <a:r>
              <a:rPr lang="pl-PL" b="1" dirty="0" smtClean="0"/>
              <a:t>Proje Web Sayfası :</a:t>
            </a:r>
            <a:r>
              <a:rPr lang="tr-TR" b="1" dirty="0" smtClean="0"/>
              <a:t> </a:t>
            </a:r>
            <a:r>
              <a:rPr lang="pl-PL" dirty="0" smtClean="0"/>
              <a:t>https://tgip.sanayi.gov.tr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27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KOSGEB Yeşil Sanayi Destek Programı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Projenin KOSGEB </a:t>
            </a:r>
            <a:r>
              <a:rPr lang="tr-TR" dirty="0"/>
              <a:t>bileşenine ayrılan 250 Milyon ABD Doları fon KOSGEB tarafından devreye alınan « Yeşil </a:t>
            </a:r>
            <a:r>
              <a:rPr lang="tr-TR" dirty="0" smtClean="0"/>
              <a:t>Sanayi Destek </a:t>
            </a:r>
            <a:r>
              <a:rPr lang="tr-TR" dirty="0"/>
              <a:t>Programı» ile işletmelere </a:t>
            </a:r>
            <a:r>
              <a:rPr lang="tr-TR" dirty="0" smtClean="0"/>
              <a:t>kullandırılacaktır.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Yeşil Sanayi </a:t>
            </a:r>
            <a:r>
              <a:rPr lang="tr-TR" dirty="0"/>
              <a:t>Destek Programı kapsamında 2 Proje Teklif Çağrısı </a:t>
            </a:r>
            <a:r>
              <a:rPr lang="tr-TR" dirty="0" smtClean="0"/>
              <a:t>hazırlanmıştır.</a:t>
            </a:r>
            <a:endParaRPr lang="tr-TR" dirty="0"/>
          </a:p>
          <a:p>
            <a:r>
              <a:rPr lang="tr-TR" dirty="0" smtClean="0"/>
              <a:t>2023.01 </a:t>
            </a:r>
            <a:r>
              <a:rPr lang="tr-TR" dirty="0"/>
              <a:t>Sanayi KOBİ’lerinin Güneş Enerjisi Yatırımlarının Desteklenmesi Proje Teklif </a:t>
            </a:r>
            <a:r>
              <a:rPr lang="tr-TR" dirty="0" smtClean="0"/>
              <a:t>Çağrısı</a:t>
            </a:r>
          </a:p>
          <a:p>
            <a:r>
              <a:rPr lang="tr-TR" dirty="0" smtClean="0"/>
              <a:t>2023.02 </a:t>
            </a:r>
            <a:r>
              <a:rPr lang="tr-TR" dirty="0"/>
              <a:t>Sanayide Temiz ve Döngüsel Ekonomi Proje Teklif Çağrısı</a:t>
            </a:r>
          </a:p>
        </p:txBody>
      </p:sp>
    </p:spTree>
    <p:extLst>
      <p:ext uri="{BB962C8B-B14F-4D97-AF65-F5344CB8AC3E}">
        <p14:creationId xmlns:p14="http://schemas.microsoft.com/office/powerpoint/2010/main" val="74170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KOSGEB Yeşil Sanayi Destek Programı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633364" cy="46915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Başvuru Uygunluk Koşulları</a:t>
            </a:r>
          </a:p>
          <a:p>
            <a:r>
              <a:rPr lang="tr-TR" dirty="0" smtClean="0"/>
              <a:t>Küçük </a:t>
            </a:r>
            <a:r>
              <a:rPr lang="tr-TR" dirty="0"/>
              <a:t>veya orta ölçekli sanayi </a:t>
            </a:r>
            <a:r>
              <a:rPr lang="tr-TR" dirty="0" smtClean="0"/>
              <a:t>KOBİ’leri* başvurabilir.</a:t>
            </a:r>
            <a:endParaRPr lang="tr-TR" dirty="0"/>
          </a:p>
          <a:p>
            <a:r>
              <a:rPr lang="tr-TR" dirty="0" smtClean="0"/>
              <a:t>İşletme </a:t>
            </a:r>
            <a:r>
              <a:rPr lang="tr-TR" dirty="0" err="1"/>
              <a:t>Findeks</a:t>
            </a:r>
            <a:r>
              <a:rPr lang="tr-TR" dirty="0"/>
              <a:t> kredi notu endeksine göre “çok riskli” olmamalıdır.</a:t>
            </a:r>
          </a:p>
          <a:p>
            <a:r>
              <a:rPr lang="tr-TR" dirty="0" smtClean="0"/>
              <a:t>İşletmenin </a:t>
            </a:r>
            <a:r>
              <a:rPr lang="tr-TR" dirty="0"/>
              <a:t>onaylı son mali yıl verilerinde yer alan mali bilanço veya net </a:t>
            </a:r>
            <a:r>
              <a:rPr lang="tr-TR" dirty="0" smtClean="0"/>
              <a:t>satış hasılatı </a:t>
            </a:r>
            <a:r>
              <a:rPr lang="tr-TR" dirty="0"/>
              <a:t>proje toplam bütçesinden büyük olmalıdır.</a:t>
            </a:r>
          </a:p>
          <a:p>
            <a:r>
              <a:rPr lang="tr-TR" dirty="0" smtClean="0"/>
              <a:t>Başvuru </a:t>
            </a:r>
            <a:r>
              <a:rPr lang="tr-TR" dirty="0"/>
              <a:t>yapacak tüm işletmelerin proje teklif çağrısı ilan tarihi itibariyle </a:t>
            </a:r>
            <a:r>
              <a:rPr lang="tr-TR" dirty="0" smtClean="0"/>
              <a:t>en az </a:t>
            </a:r>
            <a:r>
              <a:rPr lang="tr-TR" dirty="0"/>
              <a:t>2 yıl önce kurulmuş olması gerekmektedir.</a:t>
            </a:r>
          </a:p>
          <a:p>
            <a:r>
              <a:rPr lang="tr-TR" dirty="0" smtClean="0"/>
              <a:t>İşletmenin Çevresel </a:t>
            </a:r>
            <a:r>
              <a:rPr lang="tr-TR" dirty="0"/>
              <a:t>ve Sosyal Yönetim </a:t>
            </a:r>
            <a:r>
              <a:rPr lang="tr-TR" dirty="0" smtClean="0"/>
              <a:t>Sisteminde (ÇSYS</a:t>
            </a:r>
            <a:r>
              <a:rPr lang="tr-TR" dirty="0"/>
              <a:t>) tanımlanan </a:t>
            </a:r>
            <a:r>
              <a:rPr lang="tr-TR" dirty="0" smtClean="0"/>
              <a:t>kriterlere uygunluğunun “</a:t>
            </a:r>
            <a:r>
              <a:rPr lang="tr-TR" dirty="0"/>
              <a:t>düşük” veya “orta” seviyede olması gerekmektedir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dirty="0"/>
              <a:t>Yalnızca Proje Teklif Çağrılarında ilan edilen </a:t>
            </a:r>
            <a:r>
              <a:rPr lang="tr-TR" dirty="0" smtClean="0"/>
              <a:t>sektörler</a:t>
            </a:r>
          </a:p>
          <a:p>
            <a:pPr marL="0" indent="0">
              <a:buNone/>
            </a:pPr>
            <a:r>
              <a:rPr lang="tr-TR" b="1" dirty="0"/>
              <a:t>Başvuru Tarihleri: 08 Aralık 2023 –30 Kasım 2024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87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2023.01-Sanayi KOBİ’lerinin Güneş Enerjisi Yatırımlarının Desteklenmesi Proje Teklif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Uygun Proje Konusu: </a:t>
            </a:r>
            <a:r>
              <a:rPr lang="tr-TR" dirty="0" smtClean="0"/>
              <a:t>Güneş </a:t>
            </a:r>
            <a:r>
              <a:rPr lang="tr-TR" dirty="0"/>
              <a:t>Enerji Sisteminin kurulması ve işletilmesi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Proje Süresi: </a:t>
            </a:r>
            <a:r>
              <a:rPr lang="tr-TR" dirty="0"/>
              <a:t>En az 8 ay ve en fazla 12 ay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Desteklenecek Proje </a:t>
            </a:r>
            <a:r>
              <a:rPr lang="tr-TR" dirty="0" smtClean="0">
                <a:solidFill>
                  <a:srgbClr val="FF0000"/>
                </a:solidFill>
              </a:rPr>
              <a:t>Giderleri: </a:t>
            </a:r>
            <a:r>
              <a:rPr lang="tr-TR" dirty="0" smtClean="0"/>
              <a:t>Makine</a:t>
            </a:r>
            <a:r>
              <a:rPr lang="tr-TR" dirty="0"/>
              <a:t>, Teçhizat Giderleri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Üst </a:t>
            </a:r>
            <a:r>
              <a:rPr lang="tr-TR" dirty="0" smtClean="0">
                <a:solidFill>
                  <a:srgbClr val="FF0000"/>
                </a:solidFill>
              </a:rPr>
              <a:t>Limiti: </a:t>
            </a:r>
            <a:r>
              <a:rPr lang="tr-TR" dirty="0" smtClean="0"/>
              <a:t>14.000.000 </a:t>
            </a:r>
            <a:r>
              <a:rPr lang="tr-TR" dirty="0"/>
              <a:t>TL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Oranı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% 60*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</a:t>
            </a:r>
            <a:r>
              <a:rPr lang="tr-TR" dirty="0" smtClean="0">
                <a:solidFill>
                  <a:srgbClr val="FF0000"/>
                </a:solidFill>
              </a:rPr>
              <a:t>Türü: </a:t>
            </a:r>
            <a:r>
              <a:rPr lang="tr-TR" dirty="0" smtClean="0"/>
              <a:t>Geri </a:t>
            </a:r>
            <a:r>
              <a:rPr lang="tr-TR" dirty="0"/>
              <a:t>Ödemeli</a:t>
            </a:r>
            <a:r>
              <a:rPr lang="tr-TR" dirty="0" smtClean="0"/>
              <a:t>**</a:t>
            </a:r>
          </a:p>
          <a:p>
            <a:pPr marL="0" indent="0">
              <a:buNone/>
            </a:pPr>
            <a:r>
              <a:rPr lang="tr-TR" sz="2300" dirty="0" smtClean="0"/>
              <a:t>* Adana</a:t>
            </a:r>
            <a:r>
              <a:rPr lang="tr-TR" sz="2300" dirty="0"/>
              <a:t>, Diyarbakır, Elazığ, Gaziantep (Nurdağı ve İslahiye hariç), Kilis, Osmaniye ve Şanlıurfa (ağır hasarlı) </a:t>
            </a:r>
            <a:r>
              <a:rPr lang="tr-TR" sz="2300" dirty="0" smtClean="0"/>
              <a:t>%80</a:t>
            </a:r>
            <a:endParaRPr lang="tr-TR" sz="2300" dirty="0"/>
          </a:p>
          <a:p>
            <a:pPr marL="0" indent="0">
              <a:buNone/>
            </a:pPr>
            <a:r>
              <a:rPr lang="tr-TR" sz="2300" dirty="0" smtClean="0"/>
              <a:t>*Adıyaman</a:t>
            </a:r>
            <a:r>
              <a:rPr lang="tr-TR" sz="2300" dirty="0"/>
              <a:t>, Hatay, Kahramanmaraş ve Malatya illeri ile Gaziantep’ in İslahiye ve Nurdağı ilçelerinde (az hasarlı, orta hasarlı, ağır hasarlı) </a:t>
            </a:r>
            <a:r>
              <a:rPr lang="tr-TR" sz="2300" dirty="0" smtClean="0"/>
              <a:t>%90</a:t>
            </a:r>
            <a:endParaRPr lang="tr-TR" sz="2300" dirty="0"/>
          </a:p>
          <a:p>
            <a:pPr marL="0" indent="0">
              <a:buNone/>
            </a:pPr>
            <a:r>
              <a:rPr lang="tr-TR" sz="2300" dirty="0" smtClean="0"/>
              <a:t>**Geri </a:t>
            </a:r>
            <a:r>
              <a:rPr lang="tr-TR" sz="2300" dirty="0"/>
              <a:t>ödemeler, proje süresinin bitiş tarihinden sonra 12 ayı ödemesiz olmak üzere, dörder aylık dönemler halinde 6 eşit taksitte </a:t>
            </a:r>
            <a:r>
              <a:rPr lang="tr-TR" sz="2300" dirty="0" smtClean="0"/>
              <a:t>yapılır.</a:t>
            </a: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217749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5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2023.02-Sanayide Temiz ve Döngüsel Ekonomi Proje Teklif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Uygun Proje Konuları: </a:t>
            </a:r>
            <a:r>
              <a:rPr lang="tr-TR" dirty="0" smtClean="0"/>
              <a:t>Enerji </a:t>
            </a:r>
            <a:r>
              <a:rPr lang="tr-TR" dirty="0"/>
              <a:t>verimliliği, Su verimliliği, Hammadde verimliliği, Sürdürülebilir ve </a:t>
            </a:r>
            <a:r>
              <a:rPr lang="tr-TR" dirty="0" smtClean="0"/>
              <a:t>iklime dayanıklı </a:t>
            </a:r>
            <a:r>
              <a:rPr lang="tr-TR" dirty="0"/>
              <a:t>atık geri dönüşümü, Endüstriyel </a:t>
            </a:r>
            <a:r>
              <a:rPr lang="tr-TR" dirty="0" err="1" smtClean="0"/>
              <a:t>simbiyoz</a:t>
            </a:r>
            <a:r>
              <a:rPr lang="tr-TR" dirty="0" smtClean="0"/>
              <a:t>, </a:t>
            </a:r>
            <a:r>
              <a:rPr lang="tr-TR" dirty="0"/>
              <a:t>Döngüsel ekonomi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Proje Süresi: </a:t>
            </a:r>
            <a:r>
              <a:rPr lang="tr-TR" dirty="0"/>
              <a:t>En az 8 ay ve en fazla 12 ay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Desteklenecek Proje </a:t>
            </a:r>
            <a:r>
              <a:rPr lang="tr-TR" dirty="0" smtClean="0">
                <a:solidFill>
                  <a:srgbClr val="FF0000"/>
                </a:solidFill>
              </a:rPr>
              <a:t>Giderleri: </a:t>
            </a:r>
            <a:r>
              <a:rPr lang="tr-TR" dirty="0" smtClean="0"/>
              <a:t>Personel</a:t>
            </a:r>
            <a:r>
              <a:rPr lang="tr-TR" dirty="0"/>
              <a:t>, Makine, Teçhizat, Yazılım, Hizmet Alım Giderleri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Üst </a:t>
            </a:r>
            <a:r>
              <a:rPr lang="tr-TR" dirty="0" smtClean="0">
                <a:solidFill>
                  <a:srgbClr val="FF0000"/>
                </a:solidFill>
              </a:rPr>
              <a:t>Limiti: </a:t>
            </a:r>
            <a:r>
              <a:rPr lang="tr-TR" dirty="0" smtClean="0"/>
              <a:t>4.000.000 </a:t>
            </a:r>
            <a:r>
              <a:rPr lang="tr-TR" dirty="0"/>
              <a:t>TL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Oranı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%70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</a:t>
            </a:r>
            <a:r>
              <a:rPr lang="tr-TR" dirty="0" smtClean="0">
                <a:solidFill>
                  <a:srgbClr val="FF0000"/>
                </a:solidFill>
              </a:rPr>
              <a:t>Türü: </a:t>
            </a:r>
            <a:r>
              <a:rPr lang="tr-TR" dirty="0" smtClean="0"/>
              <a:t>Geri </a:t>
            </a:r>
            <a:r>
              <a:rPr lang="tr-TR" dirty="0"/>
              <a:t>Ödemeli</a:t>
            </a:r>
            <a:r>
              <a:rPr lang="tr-TR" dirty="0" smtClean="0"/>
              <a:t>**</a:t>
            </a:r>
          </a:p>
          <a:p>
            <a:pPr marL="0" indent="0">
              <a:buNone/>
            </a:pPr>
            <a:r>
              <a:rPr lang="tr-TR" dirty="0"/>
              <a:t>* Adana, Diyarbakır, Elazığ, Gaziantep (Nurdağı ve İslahiye hariç), Kilis, Osmaniye ve Şanlıurfa (ağır hasarlı) %80</a:t>
            </a:r>
          </a:p>
          <a:p>
            <a:pPr marL="0" indent="0">
              <a:buNone/>
            </a:pPr>
            <a:r>
              <a:rPr lang="tr-TR" dirty="0"/>
              <a:t>*Adıyaman, Hatay, Kahramanmaraş ve Malatya illeri ile Gaziantep’ in İslahiye ve Nurdağı ilçelerinde (az hasarlı, orta hasarlı, ağır hasarlı) %90</a:t>
            </a:r>
          </a:p>
          <a:p>
            <a:pPr marL="0" indent="0">
              <a:buNone/>
            </a:pPr>
            <a:r>
              <a:rPr lang="tr-TR" dirty="0"/>
              <a:t>**Geri ödemeler, proje süresinin bitiş tarihinden sonra 12 ayı ödemesiz olmak üzere, dörder aylık dönemler halinde 6 eşit taksitte yapılır.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35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TÜBİTAK 1801 - Sanayi Ar-Ge Projeleri için Geri Ödemeli ve Hibe Destek Programı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Mevcut TEYDEB desteklerinin tamamı hibe destek </a:t>
            </a:r>
            <a:r>
              <a:rPr lang="tr-TR" dirty="0" smtClean="0"/>
              <a:t>niteliğindedir.</a:t>
            </a:r>
          </a:p>
          <a:p>
            <a:pPr marL="0" indent="0">
              <a:buNone/>
            </a:pPr>
            <a:r>
              <a:rPr lang="tr-TR" dirty="0" smtClean="0"/>
              <a:t>Finansmana </a:t>
            </a:r>
            <a:r>
              <a:rPr lang="tr-TR" dirty="0"/>
              <a:t>erişimi kolaylaştırmak ve çeşitlendirmek için Geri Ödemeli (kredili) destek mekanizmasının da yürütülmesi planlanmıştır. </a:t>
            </a:r>
            <a:r>
              <a:rPr lang="tr-TR" b="1" dirty="0"/>
              <a:t>1801 kodlu «Sanayi Ar-Ge Projeleri için Geri Ödemeli ve Hibe Destek Programı» </a:t>
            </a:r>
            <a:r>
              <a:rPr lang="tr-TR" b="1" dirty="0" smtClean="0"/>
              <a:t>yeni bir program tasarlanmıştır.</a:t>
            </a:r>
          </a:p>
          <a:p>
            <a:r>
              <a:rPr lang="tr-TR" dirty="0" smtClean="0"/>
              <a:t>1831 </a:t>
            </a:r>
            <a:r>
              <a:rPr lang="tr-TR" dirty="0"/>
              <a:t>– Yeşil </a:t>
            </a:r>
            <a:r>
              <a:rPr lang="tr-TR" dirty="0" err="1"/>
              <a:t>İnovasyon</a:t>
            </a:r>
            <a:r>
              <a:rPr lang="tr-TR" dirty="0"/>
              <a:t> Teknoloji </a:t>
            </a:r>
            <a:r>
              <a:rPr lang="tr-TR" dirty="0" err="1"/>
              <a:t>Mentörlük</a:t>
            </a:r>
            <a:r>
              <a:rPr lang="tr-TR" dirty="0"/>
              <a:t> </a:t>
            </a:r>
            <a:r>
              <a:rPr lang="tr-TR" dirty="0" smtClean="0"/>
              <a:t>Çağrısı</a:t>
            </a:r>
          </a:p>
          <a:p>
            <a:r>
              <a:rPr lang="tr-TR" dirty="0" smtClean="0"/>
              <a:t>1832 </a:t>
            </a:r>
            <a:r>
              <a:rPr lang="tr-TR" dirty="0"/>
              <a:t>– Sanayide Yeşil Dönüşüm </a:t>
            </a:r>
            <a:r>
              <a:rPr lang="tr-TR" dirty="0" smtClean="0"/>
              <a:t>Çağrısı</a:t>
            </a:r>
          </a:p>
          <a:p>
            <a:r>
              <a:rPr lang="tr-TR" dirty="0" smtClean="0"/>
              <a:t>1833 </a:t>
            </a:r>
            <a:r>
              <a:rPr lang="tr-TR" dirty="0"/>
              <a:t>– SAYEM Yeşil Dönüşüm Çağrısı</a:t>
            </a:r>
            <a:endParaRPr lang="tr-TR" b="1" dirty="0" smtClean="0"/>
          </a:p>
          <a:p>
            <a:pPr marL="0" indent="0">
              <a:buNone/>
            </a:pPr>
            <a:r>
              <a:rPr lang="tr-TR" dirty="0"/>
              <a:t>Kapsam: </a:t>
            </a:r>
            <a:r>
              <a:rPr lang="tr-TR" dirty="0" smtClean="0"/>
              <a:t>Sadece Yeşil </a:t>
            </a:r>
            <a:r>
              <a:rPr lang="tr-TR" dirty="0"/>
              <a:t>Dönüşüm temalı Ar Ge ve yenilik faaliyetleri</a:t>
            </a:r>
          </a:p>
          <a:p>
            <a:pPr marL="0" indent="0">
              <a:buNone/>
            </a:pPr>
            <a:r>
              <a:rPr lang="tr-TR" sz="1900" b="1" dirty="0" smtClean="0"/>
              <a:t>https://</a:t>
            </a:r>
            <a:r>
              <a:rPr lang="tr-TR" sz="1900" b="1" dirty="0"/>
              <a:t>www.tubitak.gov.tr/sites/default/files/21566/sayem </a:t>
            </a:r>
            <a:r>
              <a:rPr lang="tr-TR" sz="1900" b="1" dirty="0" err="1"/>
              <a:t>yesil</a:t>
            </a:r>
            <a:r>
              <a:rPr lang="tr-TR" sz="1900" b="1" dirty="0"/>
              <a:t> ar </a:t>
            </a:r>
            <a:r>
              <a:rPr lang="tr-TR" sz="1900" b="1" dirty="0" err="1"/>
              <a:t>ge_ve_yenilik_konu_basliklari</a:t>
            </a:r>
            <a:r>
              <a:rPr lang="tr-TR" sz="1900" b="1" dirty="0"/>
              <a:t> </a:t>
            </a:r>
            <a:r>
              <a:rPr lang="tr-TR" sz="1900" b="1" dirty="0" smtClean="0"/>
              <a:t>v7.pdf</a:t>
            </a:r>
            <a:endParaRPr lang="tr-TR" sz="1900" b="1" dirty="0"/>
          </a:p>
        </p:txBody>
      </p:sp>
    </p:spTree>
    <p:extLst>
      <p:ext uri="{BB962C8B-B14F-4D97-AF65-F5344CB8AC3E}">
        <p14:creationId xmlns:p14="http://schemas.microsoft.com/office/powerpoint/2010/main" val="326856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1831 - Yeşil </a:t>
            </a:r>
            <a:r>
              <a:rPr lang="tr-TR" sz="4000" b="1" dirty="0" err="1">
                <a:solidFill>
                  <a:srgbClr val="0070C0"/>
                </a:solidFill>
              </a:rPr>
              <a:t>İnovasyon</a:t>
            </a:r>
            <a:r>
              <a:rPr lang="tr-TR" sz="4000" b="1" dirty="0">
                <a:solidFill>
                  <a:srgbClr val="0070C0"/>
                </a:solidFill>
              </a:rPr>
              <a:t> Teknoloji </a:t>
            </a:r>
            <a:r>
              <a:rPr lang="tr-TR" sz="4000" b="1" dirty="0" err="1">
                <a:solidFill>
                  <a:srgbClr val="0070C0"/>
                </a:solidFill>
              </a:rPr>
              <a:t>Mentörlük</a:t>
            </a:r>
            <a:r>
              <a:rPr lang="tr-TR" sz="4000" b="1" dirty="0">
                <a:solidFill>
                  <a:srgbClr val="0070C0"/>
                </a:solidFill>
              </a:rPr>
              <a:t>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Alt Bileşen </a:t>
            </a:r>
            <a:r>
              <a:rPr lang="tr-TR" dirty="0"/>
              <a:t>1 Yeşil </a:t>
            </a:r>
            <a:r>
              <a:rPr lang="tr-TR" dirty="0" err="1"/>
              <a:t>İnovasyon</a:t>
            </a:r>
            <a:r>
              <a:rPr lang="tr-TR" dirty="0"/>
              <a:t> Teknoloji </a:t>
            </a:r>
            <a:r>
              <a:rPr lang="tr-TR" dirty="0" err="1"/>
              <a:t>Mentörlük</a:t>
            </a:r>
            <a:r>
              <a:rPr lang="tr-TR" dirty="0"/>
              <a:t> Programı 20 M</a:t>
            </a:r>
          </a:p>
          <a:p>
            <a:r>
              <a:rPr lang="tr-TR" dirty="0" smtClean="0"/>
              <a:t>TÜBİTAK’ın </a:t>
            </a:r>
            <a:r>
              <a:rPr lang="tr-TR" dirty="0"/>
              <a:t>akredite edeceği uzman kuruluşlardan aşağıdaki konularda yapılacak hizmet alımı </a:t>
            </a:r>
            <a:r>
              <a:rPr lang="tr-TR" dirty="0" smtClean="0"/>
              <a:t>giderleri desteklenecektir.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Yol </a:t>
            </a:r>
            <a:r>
              <a:rPr lang="tr-TR" dirty="0"/>
              <a:t>haritası </a:t>
            </a:r>
            <a:r>
              <a:rPr lang="tr-TR" dirty="0" smtClean="0"/>
              <a:t>oluşturma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Kapasite ya da durum analizi </a:t>
            </a:r>
            <a:r>
              <a:rPr lang="tr-TR" dirty="0" err="1"/>
              <a:t>vb</a:t>
            </a:r>
            <a:r>
              <a:rPr lang="tr-TR" dirty="0"/>
              <a:t> </a:t>
            </a:r>
            <a:r>
              <a:rPr lang="tr-TR" dirty="0" smtClean="0"/>
              <a:t>çalışmalar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Mevcut problemlerin tespiti ve çözüm </a:t>
            </a:r>
            <a:r>
              <a:rPr lang="tr-TR" dirty="0" smtClean="0"/>
              <a:t>yaklaşımları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Güncel </a:t>
            </a:r>
            <a:r>
              <a:rPr lang="tr-TR" dirty="0" err="1"/>
              <a:t>teknolojler</a:t>
            </a:r>
            <a:r>
              <a:rPr lang="tr-TR" dirty="0"/>
              <a:t> için teknoloji </a:t>
            </a:r>
            <a:r>
              <a:rPr lang="tr-TR" dirty="0" smtClean="0"/>
              <a:t>danışmanlığı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Yeşil dönüşüm başlığı altındaki diğer benzeri konular</a:t>
            </a:r>
          </a:p>
          <a:p>
            <a:r>
              <a:rPr lang="tr-TR" dirty="0" smtClean="0"/>
              <a:t>KOBİ’lerin </a:t>
            </a:r>
            <a:r>
              <a:rPr lang="tr-TR" dirty="0"/>
              <a:t>alacağı hizmetin 90 ’ı için hibe destek </a:t>
            </a:r>
            <a:r>
              <a:rPr lang="tr-TR" dirty="0" smtClean="0"/>
              <a:t>verilecektir.</a:t>
            </a:r>
          </a:p>
          <a:p>
            <a:r>
              <a:rPr lang="tr-TR" dirty="0" smtClean="0"/>
              <a:t>210 </a:t>
            </a:r>
            <a:r>
              <a:rPr lang="tr-TR" dirty="0"/>
              <a:t>000 </a:t>
            </a:r>
            <a:r>
              <a:rPr lang="tr-TR" dirty="0" smtClean="0"/>
              <a:t>TL/proje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6 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55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1832 - Sanayide </a:t>
            </a:r>
            <a:r>
              <a:rPr lang="tr-TR" sz="4000" b="1" dirty="0">
                <a:solidFill>
                  <a:srgbClr val="0070C0"/>
                </a:solidFill>
              </a:rPr>
              <a:t>Yeşil Dönüşüm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9124" cy="491599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 smtClean="0"/>
              <a:t>Kapsam</a:t>
            </a:r>
            <a:r>
              <a:rPr lang="tr-TR" dirty="0"/>
              <a:t>: </a:t>
            </a:r>
            <a:r>
              <a:rPr lang="tr-TR" dirty="0" err="1"/>
              <a:t>https</a:t>
            </a:r>
            <a:r>
              <a:rPr lang="tr-TR" dirty="0"/>
              <a:t> </a:t>
            </a:r>
            <a:r>
              <a:rPr lang="tr-TR" dirty="0" smtClean="0"/>
              <a:t>://</a:t>
            </a:r>
            <a:r>
              <a:rPr lang="tr-TR" dirty="0"/>
              <a:t>www </a:t>
            </a:r>
            <a:r>
              <a:rPr lang="tr-TR" dirty="0" err="1"/>
              <a:t>tubitak</a:t>
            </a:r>
            <a:r>
              <a:rPr lang="tr-TR" dirty="0"/>
              <a:t> gov 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 21566 /sayem </a:t>
            </a:r>
            <a:r>
              <a:rPr lang="tr-TR" dirty="0" err="1"/>
              <a:t>yesil</a:t>
            </a:r>
            <a:r>
              <a:rPr lang="tr-TR" dirty="0"/>
              <a:t> ar </a:t>
            </a:r>
            <a:r>
              <a:rPr lang="tr-TR" dirty="0" smtClean="0"/>
              <a:t>ge_ve_yenilik_konu_basliklari-v7.pdf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Daha </a:t>
            </a:r>
            <a:r>
              <a:rPr lang="tr-TR" dirty="0"/>
              <a:t>önceden Ar Ge çalışması yapılmış, belli bir aşamaya gelmiş ancak henüz ticarileşmemiş ürünler ya da </a:t>
            </a:r>
            <a:r>
              <a:rPr lang="tr-TR" dirty="0" smtClean="0"/>
              <a:t>süreçler THS 5-9 </a:t>
            </a:r>
            <a:r>
              <a:rPr lang="tr-TR" dirty="0" err="1" smtClean="0"/>
              <a:t>projelelendirilebilir</a:t>
            </a:r>
            <a:r>
              <a:rPr lang="tr-TR" dirty="0" smtClean="0"/>
              <a:t>. </a:t>
            </a:r>
            <a:r>
              <a:rPr lang="tr-TR" dirty="0"/>
              <a:t>Bu çalışmalar aşağıdaki kapsamda yürütülmüş olan projelerin devamı olarak </a:t>
            </a:r>
            <a:r>
              <a:rPr lang="tr-TR" dirty="0" smtClean="0"/>
              <a:t>sunulabilir:</a:t>
            </a:r>
            <a:endParaRPr lang="tr-TR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TÜBİTAK </a:t>
            </a:r>
            <a:r>
              <a:rPr lang="tr-TR" dirty="0"/>
              <a:t>ya da KOSGEB programlar kapsamında desteklenmiş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Diğer </a:t>
            </a:r>
            <a:r>
              <a:rPr lang="tr-TR" dirty="0"/>
              <a:t>ulusal ya da uluslararası programlarda desteklenmiş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Kuruluşun </a:t>
            </a:r>
            <a:r>
              <a:rPr lang="tr-TR" dirty="0"/>
              <a:t>kendi kaynakları ile yürütülmüş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Prototip </a:t>
            </a:r>
            <a:r>
              <a:rPr lang="tr-TR" dirty="0"/>
              <a:t>geliştirme ya da iyileştirme, </a:t>
            </a:r>
            <a:r>
              <a:rPr lang="tr-TR" dirty="0" err="1"/>
              <a:t>validasyon</a:t>
            </a:r>
            <a:r>
              <a:rPr lang="tr-TR" dirty="0"/>
              <a:t> ve sertifikasyon testleri, yerinde uygulama, ölçeklendirme, </a:t>
            </a:r>
            <a:r>
              <a:rPr lang="tr-TR" dirty="0" smtClean="0"/>
              <a:t>saha denemeleri</a:t>
            </a:r>
            <a:r>
              <a:rPr lang="tr-TR" dirty="0"/>
              <a:t>, demonstrasyon aşamasında olan tüm çalışmalar </a:t>
            </a:r>
            <a:r>
              <a:rPr lang="tr-TR" dirty="0" smtClean="0"/>
              <a:t>desteklenebilecektir.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Bir </a:t>
            </a:r>
            <a:r>
              <a:rPr lang="tr-TR" dirty="0"/>
              <a:t>kuruluş, çağrıya en fazla 2 proje önerisi ile başvuru yapabilir Bir projede en fazla 3 ortak yer </a:t>
            </a:r>
            <a:r>
              <a:rPr lang="tr-TR" dirty="0" smtClean="0"/>
              <a:t>alabilir.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Üniversiteler </a:t>
            </a:r>
            <a:r>
              <a:rPr lang="tr-TR" dirty="0"/>
              <a:t>ve araştırma kurumları ortak olarak yer almaz ancak danışmanlık ya da hizmet alımı </a:t>
            </a:r>
            <a:r>
              <a:rPr lang="tr-TR" dirty="0" smtClean="0"/>
              <a:t>yapılabilir.</a:t>
            </a:r>
          </a:p>
          <a:p>
            <a:pPr>
              <a:lnSpc>
                <a:spcPct val="120000"/>
              </a:lnSpc>
            </a:pPr>
            <a:r>
              <a:rPr lang="tr-TR" b="1" dirty="0" smtClean="0"/>
              <a:t>Çağrıya başvuru tarihleri: </a:t>
            </a:r>
            <a:r>
              <a:rPr lang="tr-TR" dirty="0" smtClean="0"/>
              <a:t>15</a:t>
            </a:r>
            <a:r>
              <a:rPr lang="tr-TR" dirty="0" smtClean="0"/>
              <a:t>.04.2024-17.05.2024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b="1" dirty="0" smtClean="0"/>
              <a:t>Süre üst sınırı:</a:t>
            </a:r>
            <a:r>
              <a:rPr lang="tr-TR" dirty="0" smtClean="0"/>
              <a:t>24ay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b="1" dirty="0" smtClean="0"/>
              <a:t>Bütçe üst sınırı: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 smtClean="0"/>
              <a:t>Mikro/Küçükölçeklikuruluş:7.500.000TL</a:t>
            </a:r>
            <a:endParaRPr lang="tr-TR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/>
              <a:t>Ortaölçeklikuruluş:12.000.000TL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/>
              <a:t>Büyükölçeklikuruluş:22.500.000TL</a:t>
            </a:r>
          </a:p>
        </p:txBody>
      </p:sp>
    </p:spTree>
    <p:extLst>
      <p:ext uri="{BB962C8B-B14F-4D97-AF65-F5344CB8AC3E}">
        <p14:creationId xmlns:p14="http://schemas.microsoft.com/office/powerpoint/2010/main" val="52062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1833 –SAYEM Yeşil Dönüşüm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Platform </a:t>
            </a:r>
            <a:r>
              <a:rPr lang="tr-TR" dirty="0"/>
              <a:t>başvuruları, platform içerisinde birden fazla Ar Ge </a:t>
            </a:r>
            <a:r>
              <a:rPr lang="tr-TR" dirty="0" smtClean="0"/>
              <a:t>projesi</a:t>
            </a:r>
          </a:p>
          <a:p>
            <a:r>
              <a:rPr lang="tr-TR" dirty="0" smtClean="0"/>
              <a:t>Mevcut </a:t>
            </a:r>
            <a:r>
              <a:rPr lang="tr-TR" dirty="0"/>
              <a:t>SAYEM (Sanayi Yenilik Ağ Mekanizması) programının Yeşil Dönüşüm temalı yeni çağrısında </a:t>
            </a:r>
            <a:r>
              <a:rPr lang="tr-TR" dirty="0" smtClean="0"/>
              <a:t>firmalar için </a:t>
            </a:r>
            <a:r>
              <a:rPr lang="tr-TR" dirty="0"/>
              <a:t>geri ödemeli destek </a:t>
            </a:r>
            <a:r>
              <a:rPr lang="tr-TR" dirty="0" smtClean="0"/>
              <a:t>verilmesi</a:t>
            </a:r>
            <a:endParaRPr lang="tr-TR" dirty="0"/>
          </a:p>
          <a:p>
            <a:r>
              <a:rPr lang="tr-TR" dirty="0"/>
              <a:t>Destek süresi en fazla 36 </a:t>
            </a:r>
            <a:r>
              <a:rPr lang="tr-TR" dirty="0" smtClean="0"/>
              <a:t>ay</a:t>
            </a:r>
            <a:endParaRPr lang="tr-TR" dirty="0"/>
          </a:p>
          <a:p>
            <a:r>
              <a:rPr lang="tr-TR" dirty="0"/>
              <a:t>Bütçe : 300.000.000 TL / platform</a:t>
            </a:r>
          </a:p>
          <a:p>
            <a:pPr marL="0" indent="0">
              <a:buNone/>
            </a:pPr>
            <a:r>
              <a:rPr lang="tr-TR" dirty="0" smtClean="0"/>
              <a:t>	KOBİ ölçekli </a:t>
            </a:r>
            <a:r>
              <a:rPr lang="tr-TR" dirty="0"/>
              <a:t>kuruluş : 15.000.000 TL</a:t>
            </a:r>
          </a:p>
          <a:p>
            <a:pPr marL="0" indent="0">
              <a:buNone/>
            </a:pPr>
            <a:r>
              <a:rPr lang="tr-TR" dirty="0" smtClean="0"/>
              <a:t>	Büyük ölçekli </a:t>
            </a:r>
            <a:r>
              <a:rPr lang="tr-TR" dirty="0"/>
              <a:t>kuruluş: 60.000.000 TL</a:t>
            </a:r>
          </a:p>
          <a:p>
            <a:pPr marL="0" indent="0">
              <a:buNone/>
            </a:pPr>
            <a:r>
              <a:rPr lang="tr-TR" dirty="0" smtClean="0"/>
              <a:t>	Kurumlar </a:t>
            </a:r>
            <a:r>
              <a:rPr lang="tr-TR" dirty="0"/>
              <a:t>: 10.000.000 TL (TEYDEB bütçesinden hibe)</a:t>
            </a:r>
          </a:p>
          <a:p>
            <a:r>
              <a:rPr lang="tr-TR" dirty="0" smtClean="0"/>
              <a:t>Platformlar </a:t>
            </a:r>
            <a:r>
              <a:rPr lang="tr-TR" dirty="0"/>
              <a:t>aracılığıyla </a:t>
            </a:r>
            <a:r>
              <a:rPr lang="tr-TR" dirty="0" err="1"/>
              <a:t>Ürünleştirme</a:t>
            </a:r>
            <a:r>
              <a:rPr lang="tr-TR" dirty="0"/>
              <a:t> Yol Haritalarının oluşturulması ve bu Yol Haritaları çerçevesinde yeşil</a:t>
            </a:r>
          </a:p>
          <a:p>
            <a:pPr marL="0" indent="0">
              <a:buNone/>
            </a:pPr>
            <a:r>
              <a:rPr lang="tr-TR" dirty="0"/>
              <a:t>dönüşüme yönelik ürün veya ürün grubu geliştirilmesine yönelik THS </a:t>
            </a:r>
            <a:r>
              <a:rPr lang="tr-TR" dirty="0" smtClean="0"/>
              <a:t>5-9 </a:t>
            </a:r>
            <a:r>
              <a:rPr lang="tr-TR" dirty="0"/>
              <a:t>aralığındaki </a:t>
            </a:r>
            <a:r>
              <a:rPr lang="tr-TR" dirty="0" smtClean="0"/>
              <a:t>faaliyetler desteklenecektir.</a:t>
            </a:r>
            <a:endParaRPr lang="tr-TR" dirty="0"/>
          </a:p>
          <a:p>
            <a:r>
              <a:rPr lang="tr-TR" dirty="0"/>
              <a:t>Çağrıya başvuru tarihleri: </a:t>
            </a:r>
            <a:r>
              <a:rPr lang="tr-TR" dirty="0" smtClean="0"/>
              <a:t>01.03.2024-30.04.2024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291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087992" y="292914"/>
            <a:ext cx="1697728" cy="146998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Üniversite- Sanayi İş Birliği Hizmetleri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641360" cy="4351338"/>
          </a:xfrm>
        </p:spPr>
        <p:txBody>
          <a:bodyPr/>
          <a:lstStyle/>
          <a:p>
            <a:r>
              <a:rPr lang="tr-TR" dirty="0"/>
              <a:t>Akademisyenlerimiz sanayi ortaklı projeler gerçekleştirmek istediklerinde ESOGÜ TTO ÜSİ Birimi’ne danışarak çalışma alanlarına uygun firma eşleştirmeleri yapıyoruz.</a:t>
            </a:r>
          </a:p>
          <a:p>
            <a:r>
              <a:rPr lang="tr-TR" dirty="0"/>
              <a:t>Sanayi firmaları çalışma alanları ile ilgili akademik destek almak istediklerinde ESOGÜ TTO ÜSİ Birimi ile iletişime geçerek gerçekleştirecekleri projelere hız kazandırmış olurlar.</a:t>
            </a:r>
          </a:p>
          <a:p>
            <a:r>
              <a:rPr lang="tr-TR" dirty="0"/>
              <a:t>Projelerin gizliliği hem akademisyenler hem sanayi firmaları açısından bizler için öncelik arz etmektedir.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D97E11-C056-F344-8682-61A5B33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8" t="14527" r="67456" b="29036"/>
          <a:stretch/>
        </p:blipFill>
        <p:spPr>
          <a:xfrm>
            <a:off x="507515" y="1903244"/>
            <a:ext cx="661367" cy="5471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7D97E11-C056-F344-8682-61A5B33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8" t="14527" r="67456" b="29036"/>
          <a:stretch/>
        </p:blipFill>
        <p:spPr>
          <a:xfrm>
            <a:off x="507516" y="3563371"/>
            <a:ext cx="661367" cy="5471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7D97E11-C056-F344-8682-61A5B33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8" t="14527" r="67456" b="29036"/>
          <a:stretch/>
        </p:blipFill>
        <p:spPr>
          <a:xfrm>
            <a:off x="473258" y="5236796"/>
            <a:ext cx="661367" cy="5471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1C0C4D2-1C88-AB4E-95AB-B4889016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78" y="5324895"/>
            <a:ext cx="710635" cy="537108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8917105" y="2154883"/>
            <a:ext cx="3223470" cy="4665154"/>
            <a:chOff x="9416642" y="2154883"/>
            <a:chExt cx="3223470" cy="4665154"/>
          </a:xfrm>
        </p:grpSpPr>
        <p:sp>
          <p:nvSpPr>
            <p:cNvPr id="9" name="Altıgen 8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Altıgen 9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ltıgen 10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42877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245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Ulusal Projeler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7863"/>
            <a:ext cx="9077325" cy="47991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TÜBİTAK çağrılarının takibi, duyurulması, akademisyen-çalışma alanı anahtar kelime eşleştirmesi</a:t>
            </a:r>
          </a:p>
          <a:p>
            <a:r>
              <a:rPr lang="tr-TR" dirty="0" smtClean="0"/>
              <a:t>Toplu bilgilendirme etkinlikleri (</a:t>
            </a:r>
            <a:r>
              <a:rPr lang="tr-TR" dirty="0" err="1" smtClean="0"/>
              <a:t>örn</a:t>
            </a:r>
            <a:r>
              <a:rPr lang="tr-TR" dirty="0" smtClean="0"/>
              <a:t>. COST eğitimi, TATUM 1001 proje yazma eğitimi, ESTEM proje tanıtım toplantısı vb.)</a:t>
            </a:r>
          </a:p>
          <a:p>
            <a:r>
              <a:rPr lang="tr-TR" dirty="0" smtClean="0"/>
              <a:t>3 aylık, 6 aylık ve yıllık proje başvuru takibi, istatistiklerin derlenmesi ve iyileştirme çalışmaları, Drive dosyaları ile Rektörlük ilgili birimlerle paylaşım</a:t>
            </a:r>
          </a:p>
          <a:p>
            <a:r>
              <a:rPr lang="tr-TR" dirty="0" smtClean="0"/>
              <a:t>Birebir proje destek hizmetleri </a:t>
            </a:r>
          </a:p>
          <a:p>
            <a:pPr lvl="1"/>
            <a:r>
              <a:rPr lang="tr-TR" dirty="0" smtClean="0"/>
              <a:t>Çağrı okuma, doğru çağrı bulma rehberliği</a:t>
            </a:r>
          </a:p>
          <a:p>
            <a:pPr lvl="1"/>
            <a:r>
              <a:rPr lang="tr-TR" dirty="0" smtClean="0"/>
              <a:t>Proje yazım ve başvurusu rehberliği (detaylı proje okuma,            düzeltme ve revizyon desteği)</a:t>
            </a:r>
          </a:p>
          <a:p>
            <a:pPr lvl="1"/>
            <a:r>
              <a:rPr lang="tr-TR" dirty="0" smtClean="0"/>
              <a:t>Bütçe hazırlama rehberliği </a:t>
            </a:r>
          </a:p>
          <a:p>
            <a:pPr lvl="1"/>
            <a:r>
              <a:rPr lang="tr-TR" dirty="0" smtClean="0"/>
              <a:t>Proje kabulü sonrası idari yönlendirme (FSMH protokolü, hibe sözleşmesi hazırlama rehberliği vb.)</a:t>
            </a:r>
            <a:endParaRPr lang="tr-TR" dirty="0"/>
          </a:p>
          <a:p>
            <a:pPr marL="457200" lvl="1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4" name="Altıgen 13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Altıgen 14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Altıgen 15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Altıgen 16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19069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Uluslararası Projeler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9009671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Ufuk Avrupa (</a:t>
            </a:r>
            <a:r>
              <a:rPr lang="tr-TR" dirty="0" err="1" smtClean="0"/>
              <a:t>Horizon</a:t>
            </a:r>
            <a:r>
              <a:rPr lang="tr-TR" dirty="0" smtClean="0"/>
              <a:t> Europe), EIT, EIC, ERC çağrılarının takibi</a:t>
            </a:r>
          </a:p>
          <a:p>
            <a:r>
              <a:rPr lang="tr-TR" dirty="0" smtClean="0"/>
              <a:t>Açılan çağrıların hedef odaklı duyurulması </a:t>
            </a:r>
          </a:p>
          <a:p>
            <a:r>
              <a:rPr lang="tr-TR" dirty="0" smtClean="0"/>
              <a:t>Sadece akademisyenlere yönelik değil sanayi ortaklarına yönelik destek (uluslararası projelerle ilgili akademisyen-sanayi ortaklı işbirliklerinin teşviki vb.) </a:t>
            </a:r>
          </a:p>
          <a:p>
            <a:r>
              <a:rPr lang="tr-TR" dirty="0" smtClean="0"/>
              <a:t>Birebir görüşmelerle çağrı okuma, doğru çağrı bulma, başvuru süreçleri rehberliği, </a:t>
            </a:r>
          </a:p>
          <a:p>
            <a:r>
              <a:rPr lang="tr-TR" dirty="0" smtClean="0"/>
              <a:t>Gerektiğinde, uluslararası bağlantı bulma çalışmaları </a:t>
            </a:r>
          </a:p>
          <a:p>
            <a:r>
              <a:rPr lang="tr-TR" dirty="0" smtClean="0"/>
              <a:t>Proje istatistiklerinin tutulması ve Rektörlük ilgili birimleri ile paylaşımı</a:t>
            </a:r>
          </a:p>
          <a:p>
            <a:r>
              <a:rPr lang="tr-TR" dirty="0" smtClean="0"/>
              <a:t>Devam eden </a:t>
            </a:r>
            <a:r>
              <a:rPr lang="tr-TR" dirty="0" err="1" smtClean="0"/>
              <a:t>Erasmus</a:t>
            </a:r>
            <a:r>
              <a:rPr lang="tr-TR" dirty="0" smtClean="0"/>
              <a:t> KA2 projemiz (RESTART4EDU)</a:t>
            </a:r>
          </a:p>
          <a:p>
            <a:r>
              <a:rPr lang="tr-TR" dirty="0" smtClean="0"/>
              <a:t>Yeni uluslararası proje çalışmaları devam etmektedir.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1" name="Altıgen 10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ltıgen 12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Altıgen 13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4714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627033"/>
            <a:ext cx="9144000" cy="2387600"/>
          </a:xfrm>
        </p:spPr>
        <p:txBody>
          <a:bodyPr>
            <a:normAutofit/>
          </a:bodyPr>
          <a:lstStyle/>
          <a:p>
            <a:r>
              <a:rPr lang="tr-TR" sz="5400" dirty="0"/>
              <a:t>Fikri Sınai Mülkiyet Hakları (FSMH) ve Ticarileştirme Hizmetleri Birimi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14633"/>
            <a:ext cx="9144000" cy="434703"/>
          </a:xfrm>
        </p:spPr>
        <p:txBody>
          <a:bodyPr/>
          <a:lstStyle/>
          <a:p>
            <a:r>
              <a:rPr lang="tr-TR" dirty="0"/>
              <a:t>ETTOM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FSMH ve Ticarileştirme Hizmetleri Birimi Neden Var?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6769 sayılı Sınai Mülkiyet Kanunu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’nun 73. ve 120. maddeleri gereği üniversitelerde gerçekleştirilen her türlü 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tasarımların ve buluşların patent hak sahibi üniversitemizdir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2547 sayılı Yükseköğretim Kanunu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’nun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maddede geçen; Üniversitemizin 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akademisyen, öğretim elemanı, çalışan öğrenci veya stajyerler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tarafından gerçekleştirilen tasarım/buluş vb. gibi fikri ürünlerin 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 hak sahibi Eskişehir  Osmangazi Üniversitesi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’dir.</a:t>
            </a:r>
          </a:p>
          <a:p>
            <a:pPr algn="just">
              <a:lnSpc>
                <a:spcPct val="200000"/>
              </a:lnSpc>
            </a:pPr>
            <a:r>
              <a:rPr lang="tr-TR" sz="1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Üniversitemizin hak sahibi olduğ</a:t>
            </a:r>
            <a:r>
              <a:rPr lang="tr-TR" sz="1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patent ve tasarımların süreçlerini yürütmek-yönetmek-ticarileştirmek ve haklarını korumak için Fikri Sınai Mülkiyet Hakları ve Ticarileştirme birimi var. </a:t>
            </a:r>
            <a:endParaRPr lang="tr-TR" sz="1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FSMH ve Ticarileştirme Hizmetleri </a:t>
            </a:r>
            <a:r>
              <a:rPr lang="tr-TR" b="1" dirty="0" smtClean="0">
                <a:solidFill>
                  <a:srgbClr val="0070C0"/>
                </a:solidFill>
              </a:rPr>
              <a:t>Birimi</a:t>
            </a:r>
            <a:br>
              <a:rPr lang="tr-TR" b="1" dirty="0" smtClean="0">
                <a:solidFill>
                  <a:srgbClr val="0070C0"/>
                </a:solidFill>
              </a:rPr>
            </a:br>
            <a:r>
              <a:rPr lang="tr-TR" b="1" dirty="0" smtClean="0">
                <a:solidFill>
                  <a:srgbClr val="0070C0"/>
                </a:solidFill>
              </a:rPr>
              <a:t>Hangi  </a:t>
            </a:r>
            <a:r>
              <a:rPr lang="tr-TR" b="1" dirty="0">
                <a:solidFill>
                  <a:srgbClr val="0070C0"/>
                </a:solidFill>
              </a:rPr>
              <a:t>Çalışmaları Yapar?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000" i="0" u="none" strike="noStrike" dirty="0">
                <a:effectLst/>
              </a:rPr>
              <a:t>Üniversitemizde yapılan çalışmalar sonucu ortaya çıkan </a:t>
            </a:r>
            <a:r>
              <a:rPr lang="tr-TR" sz="2000" b="1" i="0" u="none" strike="noStrike" dirty="0">
                <a:effectLst/>
              </a:rPr>
              <a:t>üniversitemizin hak sahibi olduğu </a:t>
            </a:r>
            <a:r>
              <a:rPr lang="tr-TR" sz="2000" i="0" u="none" strike="noStrike" dirty="0">
                <a:effectLst/>
              </a:rPr>
              <a:t>buluş tasarım ve/veya diğer fikri ürünlerin fikri haklar kapsamında korunmasını </a:t>
            </a:r>
            <a:r>
              <a:rPr lang="tr-TR" sz="2000" i="0" u="none" strike="noStrike" dirty="0" err="1">
                <a:effectLst/>
              </a:rPr>
              <a:t>teminen</a:t>
            </a:r>
            <a:r>
              <a:rPr lang="tr-TR" sz="2000" i="0" u="none" strike="noStrike" dirty="0">
                <a:effectLst/>
              </a:rPr>
              <a:t> </a:t>
            </a:r>
            <a:r>
              <a:rPr lang="tr-TR" sz="2000" b="1" i="0" u="none" strike="noStrike" dirty="0">
                <a:effectLst/>
              </a:rPr>
              <a:t>Patent, Tasarım, Marka vb. gibi tescil süreçlerinin yönetilmesi,</a:t>
            </a:r>
            <a:endParaRPr lang="tr-TR" sz="2000" i="0" u="none" strike="noStrike" dirty="0">
              <a:effectLst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Buluş sahipleri tarafından gönderilen Buluş Bildirim Formlarının incelenmesi,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dirty="0"/>
              <a:t>Buluşun patent almaya uygun olup olmadığına dair değerlendirilip</a:t>
            </a:r>
            <a:r>
              <a:rPr lang="tr-TR" sz="2000" i="0" u="none" strike="noStrike" dirty="0">
                <a:effectLst/>
              </a:rPr>
              <a:t> ön araştırma yapılması,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Buluş ile ilgili bilgilerin FSMH Kuruluna sunulması ve kuruldan onay alması halinde </a:t>
            </a:r>
            <a:r>
              <a:rPr lang="tr-TR" sz="2000" dirty="0"/>
              <a:t>Türk Patent Enstitüsü’ne patent başvurusu yapılması</a:t>
            </a:r>
            <a:r>
              <a:rPr lang="tr-TR" sz="2000" i="0" u="none" strike="noStrike" dirty="0">
                <a:effectLst/>
              </a:rPr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Türk Patent Enstitüsü’ne yapılan başvuru sonrasında mali süreçleri takip edilmesi,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dirty="0"/>
              <a:t>Tescillenen buluşların yıllık ödemelerinin takip edilmesi,</a:t>
            </a:r>
            <a:endParaRPr lang="tr-TR" sz="2000" i="0" u="none" strike="noStrike" dirty="0">
              <a:effectLst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Buluş sahibi ve patent vekili arasındaki irtibatın kurulması,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1671</Words>
  <Application>Microsoft Office PowerPoint</Application>
  <PresentationFormat>Geniş ekran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Üniversite- Sanayi İş Birliği Hizmetleri</vt:lpstr>
      <vt:lpstr>PowerPoint Sunusu</vt:lpstr>
      <vt:lpstr>Ulusal Projeler</vt:lpstr>
      <vt:lpstr>Uluslararası Projeler</vt:lpstr>
      <vt:lpstr>Fikri Sınai Mülkiyet Hakları (FSMH) ve Ticarileştirme Hizmetleri Birimi </vt:lpstr>
      <vt:lpstr>FSMH ve Ticarileştirme Hizmetleri Birimi Neden Var?</vt:lpstr>
      <vt:lpstr>FSMH ve Ticarileştirme Hizmetleri Birimi Hangi  Çalışmaları Yapar?</vt:lpstr>
      <vt:lpstr>Ayrıca;</vt:lpstr>
      <vt:lpstr>PowerPoint Sunusu</vt:lpstr>
      <vt:lpstr>Girişimcilik ve Şirketleşme Hizmetleri</vt:lpstr>
      <vt:lpstr>PowerPoint Sunusu</vt:lpstr>
      <vt:lpstr>PowerPoint Sunusu</vt:lpstr>
      <vt:lpstr>PowerPoint Sunusu</vt:lpstr>
      <vt:lpstr>TÜRKİYE YEŞİL SANAYİ PROJESİ</vt:lpstr>
      <vt:lpstr>KOSGEB Yeşil Sanayi Destek Programı</vt:lpstr>
      <vt:lpstr>KOSGEB Yeşil Sanayi Destek Programı</vt:lpstr>
      <vt:lpstr>2023.01-Sanayi KOBİ’lerinin Güneş Enerjisi Yatırımlarının Desteklenmesi Proje Teklif Çağrısı</vt:lpstr>
      <vt:lpstr>2023.02-Sanayide Temiz ve Döngüsel Ekonomi Proje Teklif Çağrısı</vt:lpstr>
      <vt:lpstr>TÜBİTAK 1801 - Sanayi Ar-Ge Projeleri için Geri Ödemeli ve Hibe Destek Programı </vt:lpstr>
      <vt:lpstr>1831 - Yeşil İnovasyon Teknoloji Mentörlük Çağrısı</vt:lpstr>
      <vt:lpstr>1832 - Sanayide Yeşil Dönüşüm Çağrısı</vt:lpstr>
      <vt:lpstr>1833 –SAYEM Yeşil Dönüşüm Çağrısı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Ulusal ve Uluslararası Projeler Birimi</dc:title>
  <dc:creator>KULLANICI</dc:creator>
  <cp:lastModifiedBy>KULLANICI</cp:lastModifiedBy>
  <cp:revision>31</cp:revision>
  <dcterms:created xsi:type="dcterms:W3CDTF">2023-01-09T07:40:47Z</dcterms:created>
  <dcterms:modified xsi:type="dcterms:W3CDTF">2024-05-02T06:16:14Z</dcterms:modified>
</cp:coreProperties>
</file>