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sldIdLst>
    <p:sldId id="260" r:id="rId2"/>
    <p:sldId id="270" r:id="rId3"/>
    <p:sldId id="256" r:id="rId4"/>
    <p:sldId id="272" r:id="rId5"/>
    <p:sldId id="273" r:id="rId6"/>
    <p:sldId id="261" r:id="rId7"/>
    <p:sldId id="267" r:id="rId8"/>
    <p:sldId id="269" r:id="rId9"/>
    <p:sldId id="262" r:id="rId10"/>
    <p:sldId id="263" r:id="rId11"/>
    <p:sldId id="264" r:id="rId12"/>
    <p:sldId id="265" r:id="rId13"/>
    <p:sldId id="266" r:id="rId14"/>
    <p:sldId id="259" r:id="rId15"/>
    <p:sldId id="274" r:id="rId16"/>
    <p:sldId id="257" r:id="rId17"/>
    <p:sldId id="258" r:id="rId18"/>
    <p:sldId id="275" r:id="rId19"/>
    <p:sldId id="276" r:id="rId20"/>
    <p:sldId id="280"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D1723269-8569-46FC-B19E-0539C88E42A6}">
          <p14:sldIdLst>
            <p14:sldId id="260"/>
            <p14:sldId id="270"/>
            <p14:sldId id="256"/>
            <p14:sldId id="272"/>
            <p14:sldId id="273"/>
            <p14:sldId id="261"/>
            <p14:sldId id="267"/>
            <p14:sldId id="269"/>
            <p14:sldId id="262"/>
            <p14:sldId id="263"/>
            <p14:sldId id="264"/>
            <p14:sldId id="265"/>
            <p14:sldId id="266"/>
          </p14:sldIdLst>
        </p14:section>
        <p14:section name="Başlıksız Bölüm" id="{BB96C421-C4CC-4B72-BD42-8C1D84D7C6F2}">
          <p14:sldIdLst>
            <p14:sldId id="259"/>
            <p14:sldId id="274"/>
            <p14:sldId id="257"/>
            <p14:sldId id="258"/>
            <p14:sldId id="275"/>
            <p14:sldId id="276"/>
            <p14:sldId id="280"/>
            <p14:sldId id="277"/>
            <p14:sldId id="278"/>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9261776-7C70-435C-A3E0-A4126F8832B1}" type="datetimeFigureOut">
              <a:rPr lang="tr-TR" smtClean="0"/>
              <a:t>28.12.2023</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264480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9261776-7C70-435C-A3E0-A4126F8832B1}" type="datetimeFigureOut">
              <a:rPr lang="tr-TR" smtClean="0"/>
              <a:t>28.12.2023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335646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9261776-7C70-435C-A3E0-A4126F8832B1}" type="datetimeFigureOut">
              <a:rPr lang="tr-TR" smtClean="0"/>
              <a:t>28.12.2023</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3423730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9261776-7C70-435C-A3E0-A4126F8832B1}" type="datetimeFigureOut">
              <a:rPr lang="tr-TR" smtClean="0"/>
              <a:t>28.12.2023</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AB918156-9D64-4136-BBDF-88EE008DE121}"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7268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9261776-7C70-435C-A3E0-A4126F8832B1}" type="datetimeFigureOut">
              <a:rPr lang="tr-TR" smtClean="0"/>
              <a:t>28.12.2023</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117099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79261776-7C70-435C-A3E0-A4126F8832B1}" type="datetimeFigureOut">
              <a:rPr lang="tr-TR" smtClean="0"/>
              <a:t>28.12.2023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2628460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79261776-7C70-435C-A3E0-A4126F8832B1}" type="datetimeFigureOut">
              <a:rPr lang="tr-TR" smtClean="0"/>
              <a:t>28.12.2023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2255604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9261776-7C70-435C-A3E0-A4126F8832B1}" type="datetimeFigureOut">
              <a:rPr lang="tr-TR" smtClean="0"/>
              <a:t>28.12.2023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367602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9261776-7C70-435C-A3E0-A4126F8832B1}" type="datetimeFigureOut">
              <a:rPr lang="tr-TR" smtClean="0"/>
              <a:t>28.12.2023</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3168186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9261776-7C70-435C-A3E0-A4126F8832B1}" type="datetimeFigureOut">
              <a:rPr lang="tr-TR" smtClean="0"/>
              <a:t>28.12.2023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79494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9261776-7C70-435C-A3E0-A4126F8832B1}" type="datetimeFigureOut">
              <a:rPr lang="tr-TR" smtClean="0"/>
              <a:t>28.12.2023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187970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9261776-7C70-435C-A3E0-A4126F8832B1}" type="datetimeFigureOut">
              <a:rPr lang="tr-TR" smtClean="0"/>
              <a:t>28.12.2023</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104524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9261776-7C70-435C-A3E0-A4126F8832B1}" type="datetimeFigureOut">
              <a:rPr lang="tr-TR" smtClean="0"/>
              <a:t>28.12.2023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409988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9261776-7C70-435C-A3E0-A4126F8832B1}" type="datetimeFigureOut">
              <a:rPr lang="tr-TR" smtClean="0"/>
              <a:t>28.12.2023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58858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9261776-7C70-435C-A3E0-A4126F8832B1}" type="datetimeFigureOut">
              <a:rPr lang="tr-TR" smtClean="0"/>
              <a:t>28.12.2023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296785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61776-7C70-435C-A3E0-A4126F8832B1}" type="datetimeFigureOut">
              <a:rPr lang="tr-TR" smtClean="0"/>
              <a:t>28.12.2023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373922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9261776-7C70-435C-A3E0-A4126F8832B1}" type="datetimeFigureOut">
              <a:rPr lang="tr-TR" smtClean="0"/>
              <a:t>28.12.2023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219385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9261776-7C70-435C-A3E0-A4126F8832B1}" type="datetimeFigureOut">
              <a:rPr lang="tr-TR" smtClean="0"/>
              <a:t>28.12.2023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918156-9D64-4136-BBDF-88EE008DE121}" type="slidenum">
              <a:rPr lang="tr-TR" smtClean="0"/>
              <a:t>‹#›</a:t>
            </a:fld>
            <a:endParaRPr lang="tr-TR"/>
          </a:p>
        </p:txBody>
      </p:sp>
    </p:spTree>
    <p:extLst>
      <p:ext uri="{BB962C8B-B14F-4D97-AF65-F5344CB8AC3E}">
        <p14:creationId xmlns:p14="http://schemas.microsoft.com/office/powerpoint/2010/main" val="380223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261776-7C70-435C-A3E0-A4126F8832B1}" type="datetimeFigureOut">
              <a:rPr lang="tr-TR" smtClean="0"/>
              <a:t>28.12.2023</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B918156-9D64-4136-BBDF-88EE008DE121}" type="slidenum">
              <a:rPr lang="tr-TR" smtClean="0"/>
              <a:t>‹#›</a:t>
            </a:fld>
            <a:endParaRPr lang="tr-TR"/>
          </a:p>
        </p:txBody>
      </p:sp>
    </p:spTree>
    <p:extLst>
      <p:ext uri="{BB962C8B-B14F-4D97-AF65-F5344CB8AC3E}">
        <p14:creationId xmlns:p14="http://schemas.microsoft.com/office/powerpoint/2010/main" val="310427093"/>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sogusem.ogu.edu.tr/" TargetMode="Externa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esogusem.ogu.edu.t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sogusem.ogu.edu.t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sogusem.ogu.edu.t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sogusem.ogu.edu.t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esogusem.ogu.edu.t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sogusem.ogu.edu.tr/" TargetMode="External"/><Relationship Id="rId1" Type="http://schemas.openxmlformats.org/officeDocument/2006/relationships/slideLayout" Target="../slideLayouts/slideLayout7.xml"/><Relationship Id="rId5" Type="http://schemas.openxmlformats.org/officeDocument/2006/relationships/hyperlink" Target="tel:050676350" TargetMode="External"/><Relationship Id="rId4" Type="http://schemas.openxmlformats.org/officeDocument/2006/relationships/hyperlink" Target="tel:050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esogusem.ogu.edu.t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esogusem.ogu.edu.t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esogusem.ogu.edu.t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sogusem.ogu.edu.t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sogusem.ogu.edu.t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esogusem.ogu.edu.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a:extLst>
              <a:ext uri="{FF2B5EF4-FFF2-40B4-BE49-F238E27FC236}">
                <a16:creationId xmlns:a16="http://schemas.microsoft.com/office/drawing/2014/main" id="{E32F5FAE-F581-40F3-962F-A0A2A68EF9C1}"/>
              </a:ext>
            </a:extLst>
          </p:cNvPr>
          <p:cNvSpPr>
            <a:spLocks noGrp="1"/>
          </p:cNvSpPr>
          <p:nvPr>
            <p:ph type="title"/>
          </p:nvPr>
        </p:nvSpPr>
        <p:spPr>
          <a:xfrm>
            <a:off x="1866807" y="1964987"/>
            <a:ext cx="8325973" cy="3065757"/>
          </a:xfrm>
        </p:spPr>
        <p:txBody>
          <a:bodyPr>
            <a:normAutofit/>
          </a:bodyPr>
          <a:lstStyle/>
          <a:p>
            <a:pPr algn="ctr"/>
            <a:r>
              <a:rPr lang="tr-TR" sz="3200" b="1" kern="1200" cap="all" dirty="0">
                <a:ln w="3175" cmpd="sng">
                  <a:noFill/>
                </a:ln>
                <a:effectLst/>
                <a:latin typeface="+mj-lt"/>
                <a:ea typeface="+mj-ea"/>
                <a:cs typeface="+mj-cs"/>
              </a:rPr>
              <a:t>Araştırma Merkezlerinde </a:t>
            </a:r>
            <a:br>
              <a:rPr lang="tr-TR" sz="3200" b="1" kern="1200" cap="all" dirty="0">
                <a:ln w="3175" cmpd="sng">
                  <a:noFill/>
                </a:ln>
                <a:effectLst/>
                <a:latin typeface="+mj-lt"/>
                <a:ea typeface="+mj-ea"/>
                <a:cs typeface="+mj-cs"/>
              </a:rPr>
            </a:br>
            <a:r>
              <a:rPr lang="tr-TR" sz="3200" b="1" kern="1200" cap="all" dirty="0">
                <a:ln w="3175" cmpd="sng">
                  <a:noFill/>
                </a:ln>
                <a:effectLst/>
                <a:latin typeface="+mj-lt"/>
                <a:ea typeface="+mj-ea"/>
                <a:cs typeface="+mj-cs"/>
              </a:rPr>
              <a:t>Verilen Eğitimlerin </a:t>
            </a:r>
            <a:br>
              <a:rPr lang="tr-TR" sz="3200" b="1" kern="1200" cap="all" dirty="0">
                <a:ln w="3175" cmpd="sng">
                  <a:noFill/>
                </a:ln>
                <a:effectLst/>
                <a:latin typeface="+mj-lt"/>
                <a:ea typeface="+mj-ea"/>
                <a:cs typeface="+mj-cs"/>
              </a:rPr>
            </a:br>
            <a:r>
              <a:rPr lang="tr-TR" sz="3200" b="1" kern="1200" cap="all" dirty="0">
                <a:ln w="3175" cmpd="sng">
                  <a:noFill/>
                </a:ln>
                <a:effectLst/>
                <a:latin typeface="+mj-lt"/>
                <a:ea typeface="+mj-ea"/>
                <a:cs typeface="+mj-cs"/>
              </a:rPr>
              <a:t>Sertifikalandırılması</a:t>
            </a:r>
            <a:br>
              <a:rPr lang="tr-TR" sz="3200" b="1" kern="1200" cap="all" dirty="0">
                <a:ln w="3175" cmpd="sng">
                  <a:noFill/>
                </a:ln>
                <a:effectLst/>
                <a:latin typeface="+mj-lt"/>
                <a:ea typeface="+mj-ea"/>
                <a:cs typeface="+mj-cs"/>
              </a:rPr>
            </a:br>
            <a:r>
              <a:rPr lang="tr-TR" sz="3200" b="1" kern="1200" cap="all" dirty="0">
                <a:ln w="3175" cmpd="sng">
                  <a:noFill/>
                </a:ln>
                <a:effectLst/>
                <a:latin typeface="+mj-lt"/>
                <a:ea typeface="+mj-ea"/>
                <a:cs typeface="+mj-cs"/>
              </a:rPr>
              <a:t>ve </a:t>
            </a:r>
            <a:br>
              <a:rPr lang="tr-TR" sz="3200" b="1" kern="1200" cap="all" dirty="0">
                <a:ln w="3175" cmpd="sng">
                  <a:noFill/>
                </a:ln>
                <a:effectLst/>
                <a:latin typeface="+mj-lt"/>
                <a:ea typeface="+mj-ea"/>
                <a:cs typeface="+mj-cs"/>
              </a:rPr>
            </a:br>
            <a:r>
              <a:rPr lang="tr-TR" sz="3200" b="1" kern="1200" cap="all" dirty="0">
                <a:ln w="3175" cmpd="sng">
                  <a:noFill/>
                </a:ln>
                <a:effectLst/>
                <a:latin typeface="+mj-lt"/>
                <a:ea typeface="+mj-ea"/>
                <a:cs typeface="+mj-cs"/>
              </a:rPr>
              <a:t>Sürekli Eğitim Merkezleri </a:t>
            </a:r>
            <a:br>
              <a:rPr lang="tr-TR" sz="3200" b="1" kern="1200" cap="all" dirty="0">
                <a:ln w="3175" cmpd="sng">
                  <a:noFill/>
                </a:ln>
                <a:effectLst/>
                <a:latin typeface="+mj-lt"/>
                <a:ea typeface="+mj-ea"/>
                <a:cs typeface="+mj-cs"/>
              </a:rPr>
            </a:br>
            <a:r>
              <a:rPr lang="tr-TR" sz="3200" b="1" kern="1200" cap="all" dirty="0">
                <a:ln w="3175" cmpd="sng">
                  <a:noFill/>
                </a:ln>
                <a:effectLst/>
                <a:latin typeface="+mj-lt"/>
                <a:ea typeface="+mj-ea"/>
                <a:cs typeface="+mj-cs"/>
              </a:rPr>
              <a:t>İşbirliği</a:t>
            </a:r>
            <a:endParaRPr lang="tr-TR" dirty="0"/>
          </a:p>
        </p:txBody>
      </p:sp>
      <p:sp>
        <p:nvSpPr>
          <p:cNvPr id="2" name="Metin Yer Tutucusu 1"/>
          <p:cNvSpPr>
            <a:spLocks noGrp="1"/>
          </p:cNvSpPr>
          <p:nvPr>
            <p:ph type="body" idx="1"/>
          </p:nvPr>
        </p:nvSpPr>
        <p:spPr>
          <a:xfrm>
            <a:off x="607299" y="5876465"/>
            <a:ext cx="8535990" cy="860400"/>
          </a:xfrm>
        </p:spPr>
        <p:txBody>
          <a:bodyPr/>
          <a:lstStyle/>
          <a:p>
            <a:r>
              <a:rPr lang="tr-TR" b="1" dirty="0">
                <a:solidFill>
                  <a:schemeClr val="tx1"/>
                </a:solidFill>
              </a:rPr>
              <a:t>Eskişehir Osmangazi Üniversitesi Sürekli Eğitim Merkezi</a:t>
            </a:r>
          </a:p>
          <a:p>
            <a:r>
              <a:rPr lang="tr-TR" dirty="0">
                <a:solidFill>
                  <a:schemeClr val="tx1"/>
                </a:solidFill>
                <a:hlinkClick r:id="rId2">
                  <a:extLst>
                    <a:ext uri="{A12FA001-AC4F-418D-AE19-62706E023703}">
                      <ahyp:hlinkClr xmlns:ahyp="http://schemas.microsoft.com/office/drawing/2018/hyperlinkcolor" val="tx"/>
                    </a:ext>
                  </a:extLst>
                </a:hlinkClick>
              </a:rPr>
              <a:t>https://esogusem.ogu.edu.tr/</a:t>
            </a:r>
            <a:r>
              <a:rPr lang="tr-TR" dirty="0">
                <a:solidFill>
                  <a:schemeClr val="tx1"/>
                </a:solidFill>
              </a:rPr>
              <a:t>        esogusem@ogu.edu.tr</a:t>
            </a:r>
          </a:p>
        </p:txBody>
      </p:sp>
      <p:grpSp>
        <p:nvGrpSpPr>
          <p:cNvPr id="6" name="Grup 5"/>
          <p:cNvGrpSpPr/>
          <p:nvPr/>
        </p:nvGrpSpPr>
        <p:grpSpPr>
          <a:xfrm>
            <a:off x="499654" y="116369"/>
            <a:ext cx="11218295" cy="1556788"/>
            <a:chOff x="499654" y="116369"/>
            <a:chExt cx="11218295" cy="1556788"/>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Tree>
    <p:extLst>
      <p:ext uri="{BB962C8B-B14F-4D97-AF65-F5344CB8AC3E}">
        <p14:creationId xmlns:p14="http://schemas.microsoft.com/office/powerpoint/2010/main" val="289017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107440" y="1980393"/>
            <a:ext cx="10221913" cy="3778250"/>
          </a:xfrm>
        </p:spPr>
        <p:txBody>
          <a:bodyPr>
            <a:normAutofit/>
          </a:bodyPr>
          <a:lstStyle/>
          <a:p>
            <a:pPr algn="just"/>
            <a:r>
              <a:rPr lang="tr-TR" sz="3600" b="1" dirty="0"/>
              <a:t>Yukarıda verilen kesinti oranları kanun gereği olarak minimum tutarlardır. Eğitimlerde kullanılacak materyalin özelliğine göre araç-gereç payı yönetim tarafında artırılabilir.</a:t>
            </a:r>
          </a:p>
        </p:txBody>
      </p:sp>
      <p:grpSp>
        <p:nvGrpSpPr>
          <p:cNvPr id="4" name="Grup 3"/>
          <p:cNvGrpSpPr/>
          <p:nvPr/>
        </p:nvGrpSpPr>
        <p:grpSpPr>
          <a:xfrm>
            <a:off x="499654" y="116369"/>
            <a:ext cx="11218295" cy="1556788"/>
            <a:chOff x="499654" y="116369"/>
            <a:chExt cx="11218295" cy="1556788"/>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
        <p:nvSpPr>
          <p:cNvPr id="7" name="Metin Yer Tutucusu 1"/>
          <p:cNvSpPr txBox="1">
            <a:spLocks/>
          </p:cNvSpPr>
          <p:nvPr/>
        </p:nvSpPr>
        <p:spPr>
          <a:xfrm>
            <a:off x="607299" y="5876465"/>
            <a:ext cx="8535990" cy="86040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tr-TR" b="1">
                <a:solidFill>
                  <a:schemeClr val="tx1"/>
                </a:solidFill>
              </a:rPr>
              <a:t>Eskişehir Osmangazi Üniversitesi Sürekli Eğitim Merkezi</a:t>
            </a:r>
          </a:p>
          <a:p>
            <a:r>
              <a:rPr lang="tr-TR">
                <a:solidFill>
                  <a:schemeClr val="tx1"/>
                </a:solidFill>
                <a:hlinkClick r:id="rId4">
                  <a:extLst>
                    <a:ext uri="{A12FA001-AC4F-418D-AE19-62706E023703}">
                      <ahyp:hlinkClr xmlns:ahyp="http://schemas.microsoft.com/office/drawing/2018/hyperlinkcolor" val="tx"/>
                    </a:ext>
                  </a:extLst>
                </a:hlinkClick>
              </a:rPr>
              <a:t>https://esogusem.ogu.edu.tr/</a:t>
            </a:r>
            <a:r>
              <a:rPr lang="tr-TR">
                <a:solidFill>
                  <a:schemeClr val="tx1"/>
                </a:solidFill>
              </a:rPr>
              <a:t>        esogusem@ogu.edu.tr</a:t>
            </a:r>
            <a:endParaRPr lang="tr-TR" dirty="0">
              <a:solidFill>
                <a:schemeClr val="tx1"/>
              </a:solidFill>
            </a:endParaRPr>
          </a:p>
        </p:txBody>
      </p:sp>
    </p:spTree>
    <p:extLst>
      <p:ext uri="{BB962C8B-B14F-4D97-AF65-F5344CB8AC3E}">
        <p14:creationId xmlns:p14="http://schemas.microsoft.com/office/powerpoint/2010/main" val="313774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7797" y="2133600"/>
            <a:ext cx="10686198" cy="3777622"/>
          </a:xfrm>
        </p:spPr>
        <p:txBody>
          <a:bodyPr>
            <a:noAutofit/>
          </a:bodyPr>
          <a:lstStyle/>
          <a:p>
            <a:pPr algn="just"/>
            <a:r>
              <a:rPr lang="tr-TR" sz="3600" b="1" dirty="0"/>
              <a:t>İlgili kanun gereği Akademik Personele ek ödeme yapılabilmektedir. Akademik Personel harici görevlendirilmiş olan eğitmenlere ‘Milli Eğitim Bakanlığı Öğretmen ve Yöneticilerinin Ders ve Ek Ders Saatlerine İlişkin Esaslar’ çerçevesinde ders ücreti ödemesi yapılır</a:t>
            </a:r>
          </a:p>
        </p:txBody>
      </p:sp>
      <p:grpSp>
        <p:nvGrpSpPr>
          <p:cNvPr id="4" name="Grup 3"/>
          <p:cNvGrpSpPr/>
          <p:nvPr/>
        </p:nvGrpSpPr>
        <p:grpSpPr>
          <a:xfrm>
            <a:off x="499654" y="116369"/>
            <a:ext cx="11218295" cy="1556788"/>
            <a:chOff x="499654" y="116369"/>
            <a:chExt cx="11218295" cy="1556788"/>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
        <p:nvSpPr>
          <p:cNvPr id="7" name="Metin Yer Tutucusu 1"/>
          <p:cNvSpPr txBox="1">
            <a:spLocks/>
          </p:cNvSpPr>
          <p:nvPr/>
        </p:nvSpPr>
        <p:spPr>
          <a:xfrm>
            <a:off x="607299" y="5876465"/>
            <a:ext cx="8535990" cy="8604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tr-TR" b="1">
                <a:solidFill>
                  <a:schemeClr val="tx1"/>
                </a:solidFill>
              </a:rPr>
              <a:t>Eskişehir Osmangazi Üniversitesi Sürekli Eğitim Merkezi</a:t>
            </a:r>
          </a:p>
          <a:p>
            <a:r>
              <a:rPr lang="tr-TR">
                <a:solidFill>
                  <a:schemeClr val="tx1"/>
                </a:solidFill>
                <a:hlinkClick r:id="rId4">
                  <a:extLst>
                    <a:ext uri="{A12FA001-AC4F-418D-AE19-62706E023703}">
                      <ahyp:hlinkClr xmlns:ahyp="http://schemas.microsoft.com/office/drawing/2018/hyperlinkcolor" val="tx"/>
                    </a:ext>
                  </a:extLst>
                </a:hlinkClick>
              </a:rPr>
              <a:t>https://esogusem.ogu.edu.tr/</a:t>
            </a:r>
            <a:r>
              <a:rPr lang="tr-TR">
                <a:solidFill>
                  <a:schemeClr val="tx1"/>
                </a:solidFill>
              </a:rPr>
              <a:t>        esogusem@ogu.edu.tr</a:t>
            </a:r>
            <a:endParaRPr lang="tr-TR" dirty="0">
              <a:solidFill>
                <a:schemeClr val="tx1"/>
              </a:solidFill>
            </a:endParaRPr>
          </a:p>
        </p:txBody>
      </p:sp>
    </p:spTree>
    <p:extLst>
      <p:ext uri="{BB962C8B-B14F-4D97-AF65-F5344CB8AC3E}">
        <p14:creationId xmlns:p14="http://schemas.microsoft.com/office/powerpoint/2010/main" val="297859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6979" y="1842448"/>
            <a:ext cx="10767634" cy="4068773"/>
          </a:xfrm>
        </p:spPr>
        <p:txBody>
          <a:bodyPr>
            <a:normAutofit/>
          </a:bodyPr>
          <a:lstStyle/>
          <a:p>
            <a:pPr algn="just"/>
            <a:r>
              <a:rPr lang="tr-TR" sz="3600" b="1" dirty="0"/>
              <a:t>Sürekli Eğitim Merkezleri bulunmuş olduğu üniversite deki akademik personele ek ödeme yaptığı gibi mevcut eğitimde eğitmen olarak görevlendirilmesi şartıyla başka devlet üniversitesindeki akademik personellere de ek ödeme yapabilmektedir.</a:t>
            </a:r>
          </a:p>
        </p:txBody>
      </p:sp>
      <p:grpSp>
        <p:nvGrpSpPr>
          <p:cNvPr id="4" name="Grup 3"/>
          <p:cNvGrpSpPr/>
          <p:nvPr/>
        </p:nvGrpSpPr>
        <p:grpSpPr>
          <a:xfrm>
            <a:off x="499654" y="116369"/>
            <a:ext cx="11218295" cy="1556788"/>
            <a:chOff x="499654" y="116369"/>
            <a:chExt cx="11218295" cy="1556788"/>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
        <p:nvSpPr>
          <p:cNvPr id="7" name="Metin Yer Tutucusu 1"/>
          <p:cNvSpPr txBox="1">
            <a:spLocks/>
          </p:cNvSpPr>
          <p:nvPr/>
        </p:nvSpPr>
        <p:spPr>
          <a:xfrm>
            <a:off x="607299" y="5876465"/>
            <a:ext cx="8535990" cy="8604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tr-TR" b="1">
                <a:solidFill>
                  <a:schemeClr val="tx1"/>
                </a:solidFill>
              </a:rPr>
              <a:t>Eskişehir Osmangazi Üniversitesi Sürekli Eğitim Merkezi</a:t>
            </a:r>
          </a:p>
          <a:p>
            <a:r>
              <a:rPr lang="tr-TR">
                <a:solidFill>
                  <a:schemeClr val="tx1"/>
                </a:solidFill>
                <a:hlinkClick r:id="rId4">
                  <a:extLst>
                    <a:ext uri="{A12FA001-AC4F-418D-AE19-62706E023703}">
                      <ahyp:hlinkClr xmlns:ahyp="http://schemas.microsoft.com/office/drawing/2018/hyperlinkcolor" val="tx"/>
                    </a:ext>
                  </a:extLst>
                </a:hlinkClick>
              </a:rPr>
              <a:t>https://esogusem.ogu.edu.tr/</a:t>
            </a:r>
            <a:r>
              <a:rPr lang="tr-TR">
                <a:solidFill>
                  <a:schemeClr val="tx1"/>
                </a:solidFill>
              </a:rPr>
              <a:t>        esogusem@ogu.edu.tr</a:t>
            </a:r>
            <a:endParaRPr lang="tr-TR" dirty="0">
              <a:solidFill>
                <a:schemeClr val="tx1"/>
              </a:solidFill>
            </a:endParaRPr>
          </a:p>
        </p:txBody>
      </p:sp>
    </p:spTree>
    <p:extLst>
      <p:ext uri="{BB962C8B-B14F-4D97-AF65-F5344CB8AC3E}">
        <p14:creationId xmlns:p14="http://schemas.microsoft.com/office/powerpoint/2010/main" val="164166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2513" y="1978925"/>
            <a:ext cx="10672099" cy="3932297"/>
          </a:xfrm>
        </p:spPr>
        <p:txBody>
          <a:bodyPr>
            <a:normAutofit/>
          </a:bodyPr>
          <a:lstStyle/>
          <a:p>
            <a:pPr algn="just"/>
            <a:r>
              <a:rPr lang="tr-TR" sz="3600" b="1" dirty="0"/>
              <a:t>Sürekli Eğitim Merkezleri bünyesinde düzenlenen eğitimlerle ilgili her türlü eğitim materyalini satın alma yoluyla temin edebilmektedir. Satın alınan materyallerin tutarı eğitimden elde edilen gelirden araç-gereç payına aktarılan tutarı geçmemelidir. </a:t>
            </a:r>
          </a:p>
        </p:txBody>
      </p:sp>
      <p:grpSp>
        <p:nvGrpSpPr>
          <p:cNvPr id="4" name="Grup 3"/>
          <p:cNvGrpSpPr/>
          <p:nvPr/>
        </p:nvGrpSpPr>
        <p:grpSpPr>
          <a:xfrm>
            <a:off x="499654" y="116369"/>
            <a:ext cx="11218295" cy="1556788"/>
            <a:chOff x="499654" y="116369"/>
            <a:chExt cx="11218295" cy="1556788"/>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
        <p:nvSpPr>
          <p:cNvPr id="7" name="Metin Yer Tutucusu 1"/>
          <p:cNvSpPr txBox="1">
            <a:spLocks/>
          </p:cNvSpPr>
          <p:nvPr/>
        </p:nvSpPr>
        <p:spPr>
          <a:xfrm>
            <a:off x="607299" y="5876465"/>
            <a:ext cx="8535990" cy="8604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tr-TR" b="1">
                <a:solidFill>
                  <a:schemeClr val="tx1"/>
                </a:solidFill>
              </a:rPr>
              <a:t>Eskişehir Osmangazi Üniversitesi Sürekli Eğitim Merkezi</a:t>
            </a:r>
          </a:p>
          <a:p>
            <a:r>
              <a:rPr lang="tr-TR">
                <a:solidFill>
                  <a:schemeClr val="tx1"/>
                </a:solidFill>
                <a:hlinkClick r:id="rId4">
                  <a:extLst>
                    <a:ext uri="{A12FA001-AC4F-418D-AE19-62706E023703}">
                      <ahyp:hlinkClr xmlns:ahyp="http://schemas.microsoft.com/office/drawing/2018/hyperlinkcolor" val="tx"/>
                    </a:ext>
                  </a:extLst>
                </a:hlinkClick>
              </a:rPr>
              <a:t>https://esogusem.ogu.edu.tr/</a:t>
            </a:r>
            <a:r>
              <a:rPr lang="tr-TR">
                <a:solidFill>
                  <a:schemeClr val="tx1"/>
                </a:solidFill>
              </a:rPr>
              <a:t>        esogusem@ogu.edu.tr</a:t>
            </a:r>
            <a:endParaRPr lang="tr-TR" dirty="0">
              <a:solidFill>
                <a:schemeClr val="tx1"/>
              </a:solidFill>
            </a:endParaRPr>
          </a:p>
        </p:txBody>
      </p:sp>
    </p:spTree>
    <p:extLst>
      <p:ext uri="{BB962C8B-B14F-4D97-AF65-F5344CB8AC3E}">
        <p14:creationId xmlns:p14="http://schemas.microsoft.com/office/powerpoint/2010/main" val="4026424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0"/>
            <a:ext cx="5486400" cy="6858000"/>
          </a:xfrm>
          <a:prstGeom prst="rect">
            <a:avLst/>
          </a:prstGeom>
        </p:spPr>
      </p:pic>
      <p:grpSp>
        <p:nvGrpSpPr>
          <p:cNvPr id="6" name="Grup 5">
            <a:extLst>
              <a:ext uri="{FF2B5EF4-FFF2-40B4-BE49-F238E27FC236}">
                <a16:creationId xmlns:a16="http://schemas.microsoft.com/office/drawing/2014/main" id="{40FC53A7-7E6F-492A-88BC-676228BB7F29}"/>
              </a:ext>
            </a:extLst>
          </p:cNvPr>
          <p:cNvGrpSpPr/>
          <p:nvPr/>
        </p:nvGrpSpPr>
        <p:grpSpPr>
          <a:xfrm>
            <a:off x="499654" y="116369"/>
            <a:ext cx="11218295" cy="1556788"/>
            <a:chOff x="499654" y="116369"/>
            <a:chExt cx="11218295" cy="1556788"/>
          </a:xfrm>
        </p:grpSpPr>
        <p:pic>
          <p:nvPicPr>
            <p:cNvPr id="7" name="Resim 6">
              <a:extLst>
                <a:ext uri="{FF2B5EF4-FFF2-40B4-BE49-F238E27FC236}">
                  <a16:creationId xmlns:a16="http://schemas.microsoft.com/office/drawing/2014/main" id="{FF0C5651-4C30-4BE2-A60D-F77BC7011A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8" name="Resim 7">
              <a:extLst>
                <a:ext uri="{FF2B5EF4-FFF2-40B4-BE49-F238E27FC236}">
                  <a16:creationId xmlns:a16="http://schemas.microsoft.com/office/drawing/2014/main" id="{05CCB6B3-C2E4-458A-84F0-755DDE1925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Tree>
    <p:extLst>
      <p:ext uri="{BB962C8B-B14F-4D97-AF65-F5344CB8AC3E}">
        <p14:creationId xmlns:p14="http://schemas.microsoft.com/office/powerpoint/2010/main" val="285330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3434687"/>
            <a:ext cx="6080887" cy="164266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0884" y="3434687"/>
            <a:ext cx="6111113" cy="1642660"/>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5077346"/>
            <a:ext cx="6080886" cy="1780651"/>
          </a:xfrm>
          <a:prstGeom prst="rect">
            <a:avLst/>
          </a:prstGeom>
        </p:spPr>
      </p:pic>
      <p:pic>
        <p:nvPicPr>
          <p:cNvPr id="10" name="Resi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0884" y="5077348"/>
            <a:ext cx="6111113" cy="1780652"/>
          </a:xfrm>
          <a:prstGeom prst="rect">
            <a:avLst/>
          </a:prstGeom>
        </p:spPr>
      </p:pic>
      <p:sp>
        <p:nvSpPr>
          <p:cNvPr id="11" name="AutoShape 2" descr="blob:https://web.whatsapp.com/5be55b22-ed43-477e-9246-277aca3daa66"/>
          <p:cNvSpPr>
            <a:spLocks noChangeAspect="1" noChangeArrowheads="1"/>
          </p:cNvSpPr>
          <p:nvPr/>
        </p:nvSpPr>
        <p:spPr bwMode="auto">
          <a:xfrm>
            <a:off x="155573" y="32902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2292" y="-11375"/>
            <a:ext cx="3533630" cy="3434688"/>
          </a:xfrm>
          <a:prstGeom prst="rect">
            <a:avLst/>
          </a:prstGeom>
        </p:spPr>
      </p:pic>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5920" y="-11377"/>
            <a:ext cx="3766457" cy="3434690"/>
          </a:xfrm>
          <a:prstGeom prst="rect">
            <a:avLst/>
          </a:prstGeom>
        </p:spPr>
      </p:pic>
      <p:grpSp>
        <p:nvGrpSpPr>
          <p:cNvPr id="9" name="Grup 8">
            <a:extLst>
              <a:ext uri="{FF2B5EF4-FFF2-40B4-BE49-F238E27FC236}">
                <a16:creationId xmlns:a16="http://schemas.microsoft.com/office/drawing/2014/main" id="{868AD735-6D8A-46F3-B201-71330B16A0DD}"/>
              </a:ext>
            </a:extLst>
          </p:cNvPr>
          <p:cNvGrpSpPr/>
          <p:nvPr/>
        </p:nvGrpSpPr>
        <p:grpSpPr>
          <a:xfrm>
            <a:off x="355600" y="482736"/>
            <a:ext cx="11653520" cy="1556788"/>
            <a:chOff x="499654" y="116369"/>
            <a:chExt cx="11218295" cy="1556788"/>
          </a:xfrm>
        </p:grpSpPr>
        <p:pic>
          <p:nvPicPr>
            <p:cNvPr id="14" name="Resim 13">
              <a:extLst>
                <a:ext uri="{FF2B5EF4-FFF2-40B4-BE49-F238E27FC236}">
                  <a16:creationId xmlns:a16="http://schemas.microsoft.com/office/drawing/2014/main" id="{F4EACF9A-FF3F-48E5-B4B5-1F29EF346B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15" name="Resim 14">
              <a:extLst>
                <a:ext uri="{FF2B5EF4-FFF2-40B4-BE49-F238E27FC236}">
                  <a16:creationId xmlns:a16="http://schemas.microsoft.com/office/drawing/2014/main" id="{94D623EA-F4E7-4478-962E-89BAEBFFB1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Tree>
    <p:extLst>
      <p:ext uri="{BB962C8B-B14F-4D97-AF65-F5344CB8AC3E}">
        <p14:creationId xmlns:p14="http://schemas.microsoft.com/office/powerpoint/2010/main" val="76770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61" name="Picture 13" descr="Türkiye Raylı Sistem Araçları Sanayi A.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563" y="3546887"/>
            <a:ext cx="5117910" cy="2108342"/>
          </a:xfrm>
          <a:prstGeom prst="rect">
            <a:avLst/>
          </a:prstGeom>
          <a:noFill/>
          <a:extLst>
            <a:ext uri="{909E8E84-426E-40DD-AFC4-6F175D3DCCD1}">
              <a14:hiddenFill xmlns:a14="http://schemas.microsoft.com/office/drawing/2010/main">
                <a:solidFill>
                  <a:srgbClr val="FFFFFF"/>
                </a:solidFill>
              </a14:hiddenFill>
            </a:ext>
          </a:extLst>
        </p:spPr>
      </p:pic>
      <p:sp>
        <p:nvSpPr>
          <p:cNvPr id="13" name="Unvan 12"/>
          <p:cNvSpPr>
            <a:spLocks noGrp="1"/>
          </p:cNvSpPr>
          <p:nvPr>
            <p:ph type="title"/>
          </p:nvPr>
        </p:nvSpPr>
        <p:spPr>
          <a:xfrm>
            <a:off x="612775" y="5072944"/>
            <a:ext cx="3741511" cy="1164570"/>
          </a:xfrm>
        </p:spPr>
        <p:txBody>
          <a:bodyPr>
            <a:normAutofit/>
          </a:bodyPr>
          <a:lstStyle/>
          <a:p>
            <a:r>
              <a:rPr lang="tr-TR" sz="6600" b="1" dirty="0">
                <a:solidFill>
                  <a:srgbClr val="0070C0"/>
                </a:solidFill>
              </a:rPr>
              <a:t>OEDAŞ</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0672" y="361926"/>
            <a:ext cx="3442009" cy="2149522"/>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151" y="312738"/>
            <a:ext cx="2971070" cy="1772738"/>
          </a:xfrm>
          <a:prstGeom prst="rect">
            <a:avLst/>
          </a:prstGeom>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650" y="2844573"/>
            <a:ext cx="2784516" cy="1531484"/>
          </a:xfrm>
          <a:prstGeom prst="rect">
            <a:avLst/>
          </a:prstGeom>
        </p:spPr>
      </p:pic>
      <p:pic>
        <p:nvPicPr>
          <p:cNvPr id="9" name="Picture 2">
            <a:extLst>
              <a:ext uri="{FF2B5EF4-FFF2-40B4-BE49-F238E27FC236}">
                <a16:creationId xmlns:a16="http://schemas.microsoft.com/office/drawing/2014/main" id="{06809849-B8AF-4E7F-AE73-472E3774B5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2515" y="1378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25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75793" y="1753672"/>
            <a:ext cx="8802806" cy="4524315"/>
          </a:xfrm>
          <a:prstGeom prst="rect">
            <a:avLst/>
          </a:prstGeom>
        </p:spPr>
        <p:txBody>
          <a:bodyPr wrap="square">
            <a:spAutoFit/>
          </a:bodyPr>
          <a:lstStyle/>
          <a:p>
            <a:r>
              <a:rPr lang="tr-TR" sz="4800" b="1" dirty="0"/>
              <a:t>2020 YILI</a:t>
            </a:r>
          </a:p>
          <a:p>
            <a:r>
              <a:rPr lang="tr-TR" sz="4800" b="1" u="sng" dirty="0"/>
              <a:t>Eğitim Sayısı               :</a:t>
            </a:r>
            <a:r>
              <a:rPr lang="tr-TR" sz="4800" b="1" dirty="0"/>
              <a:t>30</a:t>
            </a:r>
          </a:p>
          <a:p>
            <a:r>
              <a:rPr lang="tr-TR" sz="4800" b="1" u="sng" dirty="0"/>
              <a:t>Katılımcı Sayısı           :</a:t>
            </a:r>
            <a:r>
              <a:rPr lang="tr-TR" sz="4800" b="1" dirty="0"/>
              <a:t>534</a:t>
            </a:r>
          </a:p>
          <a:p>
            <a:r>
              <a:rPr lang="tr-TR" sz="4800" b="1" u="sng" dirty="0"/>
              <a:t>Sertifika Sayısı            :</a:t>
            </a:r>
            <a:r>
              <a:rPr lang="tr-TR" sz="4800" b="1" dirty="0"/>
              <a:t>302</a:t>
            </a:r>
          </a:p>
          <a:p>
            <a:r>
              <a:rPr lang="tr-TR" sz="4800" b="1" u="sng" dirty="0"/>
              <a:t>Katılım Belgesi Sayısı:</a:t>
            </a:r>
            <a:r>
              <a:rPr lang="tr-TR" sz="4800" b="1" dirty="0"/>
              <a:t>170</a:t>
            </a:r>
          </a:p>
          <a:p>
            <a:r>
              <a:rPr lang="tr-TR" sz="4800" b="1" u="sng" dirty="0"/>
              <a:t>Başarı Belgesi Sayısı  :</a:t>
            </a:r>
            <a:r>
              <a:rPr lang="tr-TR" sz="4800" b="1" dirty="0"/>
              <a:t>12</a:t>
            </a:r>
          </a:p>
        </p:txBody>
      </p:sp>
      <p:grpSp>
        <p:nvGrpSpPr>
          <p:cNvPr id="4" name="Grup 3">
            <a:extLst>
              <a:ext uri="{FF2B5EF4-FFF2-40B4-BE49-F238E27FC236}">
                <a16:creationId xmlns:a16="http://schemas.microsoft.com/office/drawing/2014/main" id="{FFBA8844-5582-44EC-A5D0-AD065EE5D8F4}"/>
              </a:ext>
            </a:extLst>
          </p:cNvPr>
          <p:cNvGrpSpPr/>
          <p:nvPr/>
        </p:nvGrpSpPr>
        <p:grpSpPr>
          <a:xfrm>
            <a:off x="355600" y="482736"/>
            <a:ext cx="11653520" cy="1556788"/>
            <a:chOff x="499654" y="116369"/>
            <a:chExt cx="11218295" cy="1556788"/>
          </a:xfrm>
        </p:grpSpPr>
        <p:pic>
          <p:nvPicPr>
            <p:cNvPr id="5" name="Resim 4">
              <a:extLst>
                <a:ext uri="{FF2B5EF4-FFF2-40B4-BE49-F238E27FC236}">
                  <a16:creationId xmlns:a16="http://schemas.microsoft.com/office/drawing/2014/main" id="{A92548BB-664F-42A9-B5ED-846B27C793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6" name="Resim 5">
              <a:extLst>
                <a:ext uri="{FF2B5EF4-FFF2-40B4-BE49-F238E27FC236}">
                  <a16:creationId xmlns:a16="http://schemas.microsoft.com/office/drawing/2014/main" id="{B9E85884-C169-4333-88F4-5954885C9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Tree>
    <p:extLst>
      <p:ext uri="{BB962C8B-B14F-4D97-AF65-F5344CB8AC3E}">
        <p14:creationId xmlns:p14="http://schemas.microsoft.com/office/powerpoint/2010/main" val="2078402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75793" y="2250727"/>
            <a:ext cx="7829266" cy="3785652"/>
          </a:xfrm>
          <a:prstGeom prst="rect">
            <a:avLst/>
          </a:prstGeom>
        </p:spPr>
        <p:txBody>
          <a:bodyPr wrap="square">
            <a:spAutoFit/>
          </a:bodyPr>
          <a:lstStyle/>
          <a:p>
            <a:r>
              <a:rPr lang="tr-TR" sz="4800" b="1" dirty="0"/>
              <a:t>2021 YILI</a:t>
            </a:r>
          </a:p>
          <a:p>
            <a:r>
              <a:rPr lang="tr-TR" sz="4800" b="1" u="sng" dirty="0"/>
              <a:t>Eğitim Sayısı		        :</a:t>
            </a:r>
            <a:r>
              <a:rPr lang="tr-TR" sz="4800" b="1" dirty="0"/>
              <a:t>81</a:t>
            </a:r>
          </a:p>
          <a:p>
            <a:r>
              <a:rPr lang="tr-TR" sz="4800" b="1" u="sng" dirty="0"/>
              <a:t>Katılımcı Sayısı          :</a:t>
            </a:r>
            <a:r>
              <a:rPr lang="tr-TR" sz="4800" b="1" dirty="0"/>
              <a:t>1392</a:t>
            </a:r>
          </a:p>
          <a:p>
            <a:r>
              <a:rPr lang="tr-TR" sz="4800" b="1" u="sng" dirty="0"/>
              <a:t>Sertifika Sayısı           :</a:t>
            </a:r>
            <a:r>
              <a:rPr lang="tr-TR" sz="4800" b="1" dirty="0"/>
              <a:t>949</a:t>
            </a:r>
          </a:p>
          <a:p>
            <a:r>
              <a:rPr lang="tr-TR" sz="4800" b="1" u="sng" dirty="0"/>
              <a:t>Katılım Belgesi Sayısı:</a:t>
            </a:r>
            <a:r>
              <a:rPr lang="tr-TR" sz="4800" b="1" dirty="0"/>
              <a:t>37</a:t>
            </a:r>
          </a:p>
        </p:txBody>
      </p:sp>
      <p:grpSp>
        <p:nvGrpSpPr>
          <p:cNvPr id="4" name="Grup 3">
            <a:extLst>
              <a:ext uri="{FF2B5EF4-FFF2-40B4-BE49-F238E27FC236}">
                <a16:creationId xmlns:a16="http://schemas.microsoft.com/office/drawing/2014/main" id="{FFDA05BC-A17F-41A1-9910-CDCEDACB7783}"/>
              </a:ext>
            </a:extLst>
          </p:cNvPr>
          <p:cNvGrpSpPr/>
          <p:nvPr/>
        </p:nvGrpSpPr>
        <p:grpSpPr>
          <a:xfrm>
            <a:off x="355600" y="482736"/>
            <a:ext cx="11653520" cy="1556788"/>
            <a:chOff x="499654" y="116369"/>
            <a:chExt cx="11218295" cy="1556788"/>
          </a:xfrm>
        </p:grpSpPr>
        <p:pic>
          <p:nvPicPr>
            <p:cNvPr id="5" name="Resim 4">
              <a:extLst>
                <a:ext uri="{FF2B5EF4-FFF2-40B4-BE49-F238E27FC236}">
                  <a16:creationId xmlns:a16="http://schemas.microsoft.com/office/drawing/2014/main" id="{23ACDE5D-068A-447B-AD7C-DED8809FD8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6" name="Resim 5">
              <a:extLst>
                <a:ext uri="{FF2B5EF4-FFF2-40B4-BE49-F238E27FC236}">
                  <a16:creationId xmlns:a16="http://schemas.microsoft.com/office/drawing/2014/main" id="{B9AA0524-7007-4010-9858-D559964EC8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Tree>
    <p:extLst>
      <p:ext uri="{BB962C8B-B14F-4D97-AF65-F5344CB8AC3E}">
        <p14:creationId xmlns:p14="http://schemas.microsoft.com/office/powerpoint/2010/main" val="3211017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07585" y="1750410"/>
            <a:ext cx="10034192" cy="4524315"/>
          </a:xfrm>
          <a:prstGeom prst="rect">
            <a:avLst/>
          </a:prstGeom>
        </p:spPr>
        <p:txBody>
          <a:bodyPr wrap="square">
            <a:spAutoFit/>
          </a:bodyPr>
          <a:lstStyle/>
          <a:p>
            <a:r>
              <a:rPr lang="tr-TR" sz="4800" b="1" dirty="0"/>
              <a:t>2022 Yılı</a:t>
            </a:r>
          </a:p>
          <a:p>
            <a:r>
              <a:rPr lang="tr-TR" sz="4800" b="1" u="sng" dirty="0"/>
              <a:t>Eğitim Sayısı               :</a:t>
            </a:r>
            <a:r>
              <a:rPr lang="tr-TR" sz="4800" b="1" dirty="0"/>
              <a:t>77</a:t>
            </a:r>
          </a:p>
          <a:p>
            <a:r>
              <a:rPr lang="tr-TR" sz="4800" b="1" u="sng" dirty="0"/>
              <a:t>Katılımcı Sayısı           :</a:t>
            </a:r>
            <a:r>
              <a:rPr lang="tr-TR" sz="4800" b="1" dirty="0"/>
              <a:t>882</a:t>
            </a:r>
          </a:p>
          <a:p>
            <a:r>
              <a:rPr lang="tr-TR" sz="4800" b="1" u="sng" dirty="0"/>
              <a:t>Sertifika Sayısı           :</a:t>
            </a:r>
            <a:r>
              <a:rPr lang="tr-TR" sz="4800" b="1" dirty="0"/>
              <a:t>515</a:t>
            </a:r>
          </a:p>
          <a:p>
            <a:r>
              <a:rPr lang="tr-TR" sz="4800" b="1" u="sng" dirty="0"/>
              <a:t>Katılım Belgesi Sayısı:</a:t>
            </a:r>
            <a:r>
              <a:rPr lang="tr-TR" sz="4800" b="1" dirty="0"/>
              <a:t>87</a:t>
            </a:r>
          </a:p>
          <a:p>
            <a:r>
              <a:rPr lang="tr-TR" sz="4800" b="1" u="sng" dirty="0"/>
              <a:t>Başarı Belgesi Sayısı  :</a:t>
            </a:r>
            <a:r>
              <a:rPr lang="tr-TR" sz="4800" b="1" dirty="0"/>
              <a:t>12</a:t>
            </a:r>
          </a:p>
        </p:txBody>
      </p:sp>
      <p:grpSp>
        <p:nvGrpSpPr>
          <p:cNvPr id="4" name="Grup 3">
            <a:extLst>
              <a:ext uri="{FF2B5EF4-FFF2-40B4-BE49-F238E27FC236}">
                <a16:creationId xmlns:a16="http://schemas.microsoft.com/office/drawing/2014/main" id="{FA48EF68-C479-47E8-8404-73F425B89AE1}"/>
              </a:ext>
            </a:extLst>
          </p:cNvPr>
          <p:cNvGrpSpPr/>
          <p:nvPr/>
        </p:nvGrpSpPr>
        <p:grpSpPr>
          <a:xfrm>
            <a:off x="355600" y="482736"/>
            <a:ext cx="11653520" cy="1556788"/>
            <a:chOff x="499654" y="116369"/>
            <a:chExt cx="11218295" cy="1556788"/>
          </a:xfrm>
        </p:grpSpPr>
        <p:pic>
          <p:nvPicPr>
            <p:cNvPr id="5" name="Resim 4">
              <a:extLst>
                <a:ext uri="{FF2B5EF4-FFF2-40B4-BE49-F238E27FC236}">
                  <a16:creationId xmlns:a16="http://schemas.microsoft.com/office/drawing/2014/main" id="{0F3417C6-2DB1-46B5-B05F-67ED800CA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6" name="Resim 5">
              <a:extLst>
                <a:ext uri="{FF2B5EF4-FFF2-40B4-BE49-F238E27FC236}">
                  <a16:creationId xmlns:a16="http://schemas.microsoft.com/office/drawing/2014/main" id="{ED9BB88C-08DA-471A-A1CA-6F22B03E2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Tree>
    <p:extLst>
      <p:ext uri="{BB962C8B-B14F-4D97-AF65-F5344CB8AC3E}">
        <p14:creationId xmlns:p14="http://schemas.microsoft.com/office/powerpoint/2010/main" val="36057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4294967295"/>
          </p:nvPr>
        </p:nvSpPr>
        <p:spPr>
          <a:xfrm>
            <a:off x="570626" y="1525127"/>
            <a:ext cx="11014075" cy="4351338"/>
          </a:xfrm>
        </p:spPr>
        <p:txBody>
          <a:bodyPr/>
          <a:lstStyle/>
          <a:p>
            <a:endParaRPr lang="tr-TR" dirty="0"/>
          </a:p>
          <a:p>
            <a:endParaRPr lang="tr-TR" dirty="0"/>
          </a:p>
          <a:p>
            <a:pPr algn="ctr"/>
            <a:r>
              <a:rPr lang="tr-TR" sz="3600" b="1" dirty="0">
                <a:solidFill>
                  <a:srgbClr val="FF0000"/>
                </a:solidFill>
              </a:rPr>
              <a:t>KURULUM</a:t>
            </a:r>
          </a:p>
          <a:p>
            <a:pPr algn="ctr"/>
            <a:r>
              <a:rPr lang="tr-TR" sz="3600" b="1" dirty="0"/>
              <a:t>Sürekli Eğitim Merkezleri 4.11.1981 tarih ve 2547 sayılı kanunun 14. maddesi kapsamında Senato kararı ile üniversite bünyesinde kurulan eğitim birimleridir</a:t>
            </a:r>
          </a:p>
        </p:txBody>
      </p:sp>
      <p:grpSp>
        <p:nvGrpSpPr>
          <p:cNvPr id="5" name="Grup 4"/>
          <p:cNvGrpSpPr/>
          <p:nvPr/>
        </p:nvGrpSpPr>
        <p:grpSpPr>
          <a:xfrm>
            <a:off x="499654" y="116369"/>
            <a:ext cx="11218295" cy="1556788"/>
            <a:chOff x="499654" y="116369"/>
            <a:chExt cx="11218295" cy="1556788"/>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
        <p:nvSpPr>
          <p:cNvPr id="9" name="Metin Yer Tutucusu 1"/>
          <p:cNvSpPr txBox="1">
            <a:spLocks/>
          </p:cNvSpPr>
          <p:nvPr/>
        </p:nvSpPr>
        <p:spPr>
          <a:xfrm>
            <a:off x="607299" y="5876465"/>
            <a:ext cx="8535990" cy="86040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tr-TR" b="1" dirty="0">
                <a:solidFill>
                  <a:schemeClr val="tx1"/>
                </a:solidFill>
              </a:rPr>
              <a:t>Eskişehir Osmangazi Üniversitesi Sürekli Eğitim Merkezi</a:t>
            </a:r>
          </a:p>
          <a:p>
            <a:r>
              <a:rPr lang="tr-TR" dirty="0">
                <a:solidFill>
                  <a:schemeClr val="tx1"/>
                </a:solidFill>
                <a:hlinkClick r:id="rId4">
                  <a:extLst>
                    <a:ext uri="{A12FA001-AC4F-418D-AE19-62706E023703}">
                      <ahyp:hlinkClr xmlns:ahyp="http://schemas.microsoft.com/office/drawing/2018/hyperlinkcolor" val="tx"/>
                    </a:ext>
                  </a:extLst>
                </a:hlinkClick>
              </a:rPr>
              <a:t>https://esogusem.ogu.edu.tr/</a:t>
            </a:r>
            <a:r>
              <a:rPr lang="tr-TR" dirty="0">
                <a:solidFill>
                  <a:schemeClr val="tx1"/>
                </a:solidFill>
              </a:rPr>
              <a:t>        esogusem@ogu.edu.tr</a:t>
            </a:r>
          </a:p>
        </p:txBody>
      </p:sp>
    </p:spTree>
    <p:extLst>
      <p:ext uri="{BB962C8B-B14F-4D97-AF65-F5344CB8AC3E}">
        <p14:creationId xmlns:p14="http://schemas.microsoft.com/office/powerpoint/2010/main" val="318137505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1905" y="1831690"/>
            <a:ext cx="10034192" cy="4524315"/>
          </a:xfrm>
          <a:prstGeom prst="rect">
            <a:avLst/>
          </a:prstGeom>
        </p:spPr>
        <p:txBody>
          <a:bodyPr wrap="square">
            <a:spAutoFit/>
          </a:bodyPr>
          <a:lstStyle/>
          <a:p>
            <a:r>
              <a:rPr lang="tr-TR" sz="4800" b="1" dirty="0"/>
              <a:t>2023 Yılı</a:t>
            </a:r>
          </a:p>
          <a:p>
            <a:r>
              <a:rPr lang="tr-TR" sz="4800" b="1" u="sng" dirty="0"/>
              <a:t>Eğitim Sayısı               :84</a:t>
            </a:r>
            <a:endParaRPr lang="tr-TR" sz="4800" b="1" dirty="0"/>
          </a:p>
          <a:p>
            <a:r>
              <a:rPr lang="tr-TR" sz="4800" b="1" u="sng" dirty="0"/>
              <a:t>Katılımcı Sayısı           :1066</a:t>
            </a:r>
            <a:endParaRPr lang="tr-TR" sz="4800" b="1" dirty="0"/>
          </a:p>
          <a:p>
            <a:r>
              <a:rPr lang="tr-TR" sz="4800" b="1" u="sng" dirty="0"/>
              <a:t>Sertifika Sayısı           :</a:t>
            </a:r>
            <a:r>
              <a:rPr lang="tr-TR" sz="4800" b="1" dirty="0"/>
              <a:t>533</a:t>
            </a:r>
          </a:p>
          <a:p>
            <a:r>
              <a:rPr lang="tr-TR" sz="4800" b="1" u="sng" dirty="0"/>
              <a:t>Katılım Belgesi Sayısı:113</a:t>
            </a:r>
            <a:endParaRPr lang="tr-TR" sz="4800" b="1" dirty="0"/>
          </a:p>
          <a:p>
            <a:r>
              <a:rPr lang="tr-TR" sz="4800" b="1" u="sng" dirty="0"/>
              <a:t>Başarı Belgesi Sayısı  :18</a:t>
            </a:r>
            <a:endParaRPr lang="tr-TR" sz="4800" b="1" dirty="0"/>
          </a:p>
        </p:txBody>
      </p:sp>
      <p:grpSp>
        <p:nvGrpSpPr>
          <p:cNvPr id="4" name="Grup 3">
            <a:extLst>
              <a:ext uri="{FF2B5EF4-FFF2-40B4-BE49-F238E27FC236}">
                <a16:creationId xmlns:a16="http://schemas.microsoft.com/office/drawing/2014/main" id="{CB54087A-F664-457F-9312-1313B81E1FCD}"/>
              </a:ext>
            </a:extLst>
          </p:cNvPr>
          <p:cNvGrpSpPr/>
          <p:nvPr/>
        </p:nvGrpSpPr>
        <p:grpSpPr>
          <a:xfrm>
            <a:off x="355600" y="482736"/>
            <a:ext cx="11653520" cy="1556788"/>
            <a:chOff x="499654" y="116369"/>
            <a:chExt cx="11218295" cy="1556788"/>
          </a:xfrm>
        </p:grpSpPr>
        <p:pic>
          <p:nvPicPr>
            <p:cNvPr id="5" name="Resim 4">
              <a:extLst>
                <a:ext uri="{FF2B5EF4-FFF2-40B4-BE49-F238E27FC236}">
                  <a16:creationId xmlns:a16="http://schemas.microsoft.com/office/drawing/2014/main" id="{540F342C-0E4D-4885-B8F2-AFAF0A1EAB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6" name="Resim 5">
              <a:extLst>
                <a:ext uri="{FF2B5EF4-FFF2-40B4-BE49-F238E27FC236}">
                  <a16:creationId xmlns:a16="http://schemas.microsoft.com/office/drawing/2014/main" id="{B989979B-7859-49F9-9066-C9BD9FD79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Tree>
    <p:extLst>
      <p:ext uri="{BB962C8B-B14F-4D97-AF65-F5344CB8AC3E}">
        <p14:creationId xmlns:p14="http://schemas.microsoft.com/office/powerpoint/2010/main" val="2450675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322908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2880" y="0"/>
            <a:ext cx="4846239" cy="6858000"/>
          </a:xfrm>
          <a:prstGeom prst="rect">
            <a:avLst/>
          </a:prstGeom>
        </p:spPr>
      </p:pic>
      <p:sp>
        <p:nvSpPr>
          <p:cNvPr id="3" name="Metin kutusu 2"/>
          <p:cNvSpPr txBox="1"/>
          <p:nvPr/>
        </p:nvSpPr>
        <p:spPr>
          <a:xfrm>
            <a:off x="201023" y="1801949"/>
            <a:ext cx="3151777" cy="3477875"/>
          </a:xfrm>
          <a:prstGeom prst="rect">
            <a:avLst/>
          </a:prstGeom>
          <a:noFill/>
        </p:spPr>
        <p:txBody>
          <a:bodyPr wrap="square" rtlCol="0">
            <a:spAutoFit/>
          </a:bodyPr>
          <a:lstStyle/>
          <a:p>
            <a:r>
              <a:rPr lang="tr-TR" sz="4400" dirty="0">
                <a:ln w="0"/>
                <a:effectLst>
                  <a:outerShdw blurRad="38100" dist="19050" dir="2700000" algn="tl" rotWithShape="0">
                    <a:schemeClr val="dk1">
                      <a:alpha val="40000"/>
                    </a:schemeClr>
                  </a:outerShdw>
                </a:effectLst>
              </a:rPr>
              <a:t>Sertifika E-devlet sorgulama sonuç sayfası</a:t>
            </a:r>
          </a:p>
        </p:txBody>
      </p:sp>
      <p:grpSp>
        <p:nvGrpSpPr>
          <p:cNvPr id="4" name="Grup 3">
            <a:extLst>
              <a:ext uri="{FF2B5EF4-FFF2-40B4-BE49-F238E27FC236}">
                <a16:creationId xmlns:a16="http://schemas.microsoft.com/office/drawing/2014/main" id="{E5B52801-7747-4EA0-BE41-E68894D2FD6D}"/>
              </a:ext>
            </a:extLst>
          </p:cNvPr>
          <p:cNvGrpSpPr/>
          <p:nvPr/>
        </p:nvGrpSpPr>
        <p:grpSpPr>
          <a:xfrm>
            <a:off x="355600" y="482736"/>
            <a:ext cx="11653520" cy="1556788"/>
            <a:chOff x="499654" y="116369"/>
            <a:chExt cx="11218295" cy="1556788"/>
          </a:xfrm>
        </p:grpSpPr>
        <p:pic>
          <p:nvPicPr>
            <p:cNvPr id="5" name="Resim 4">
              <a:extLst>
                <a:ext uri="{FF2B5EF4-FFF2-40B4-BE49-F238E27FC236}">
                  <a16:creationId xmlns:a16="http://schemas.microsoft.com/office/drawing/2014/main" id="{2C979ABE-C02A-4A5E-9D5D-251D6912B9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6" name="Resim 5">
              <a:extLst>
                <a:ext uri="{FF2B5EF4-FFF2-40B4-BE49-F238E27FC236}">
                  <a16:creationId xmlns:a16="http://schemas.microsoft.com/office/drawing/2014/main" id="{D0F5E277-EA95-4B9C-9813-917B9EB8F8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Tree>
    <p:extLst>
      <p:ext uri="{BB962C8B-B14F-4D97-AF65-F5344CB8AC3E}">
        <p14:creationId xmlns:p14="http://schemas.microsoft.com/office/powerpoint/2010/main" val="3646680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0965"/>
            <a:ext cx="12192000" cy="5196069"/>
          </a:xfrm>
          <a:prstGeom prst="rect">
            <a:avLst/>
          </a:prstGeom>
        </p:spPr>
      </p:pic>
      <p:sp>
        <p:nvSpPr>
          <p:cNvPr id="3" name="Metin kutusu 2"/>
          <p:cNvSpPr txBox="1"/>
          <p:nvPr/>
        </p:nvSpPr>
        <p:spPr>
          <a:xfrm>
            <a:off x="121831" y="184634"/>
            <a:ext cx="2993571" cy="369332"/>
          </a:xfrm>
          <a:prstGeom prst="rect">
            <a:avLst/>
          </a:prstGeom>
          <a:noFill/>
        </p:spPr>
        <p:txBody>
          <a:bodyPr wrap="square" rtlCol="0">
            <a:spAutoFit/>
          </a:bodyPr>
          <a:lstStyle/>
          <a:p>
            <a:r>
              <a:rPr lang="tr-TR" dirty="0">
                <a:ln w="0"/>
                <a:effectLst>
                  <a:outerShdw blurRad="38100" dist="19050" dir="2700000" algn="tl" rotWithShape="0">
                    <a:schemeClr val="dk1">
                      <a:alpha val="40000"/>
                    </a:schemeClr>
                  </a:outerShdw>
                </a:effectLst>
              </a:rPr>
              <a:t>ESOGÜSEM Web Sayfası</a:t>
            </a:r>
          </a:p>
        </p:txBody>
      </p:sp>
      <p:sp>
        <p:nvSpPr>
          <p:cNvPr id="7" name="Metin kutusu 6">
            <a:extLst>
              <a:ext uri="{FF2B5EF4-FFF2-40B4-BE49-F238E27FC236}">
                <a16:creationId xmlns:a16="http://schemas.microsoft.com/office/drawing/2014/main" id="{0F364ED6-A062-4CDB-BA59-EEA33A569BF1}"/>
              </a:ext>
            </a:extLst>
          </p:cNvPr>
          <p:cNvSpPr txBox="1"/>
          <p:nvPr/>
        </p:nvSpPr>
        <p:spPr>
          <a:xfrm>
            <a:off x="5039360" y="169246"/>
            <a:ext cx="5405120" cy="523220"/>
          </a:xfrm>
          <a:prstGeom prst="rect">
            <a:avLst/>
          </a:prstGeom>
          <a:noFill/>
        </p:spPr>
        <p:txBody>
          <a:bodyPr wrap="square">
            <a:spAutoFit/>
          </a:bodyPr>
          <a:lstStyle/>
          <a:p>
            <a:r>
              <a:rPr lang="tr-TR" sz="2800" dirty="0">
                <a:hlinkClick r:id="rId2">
                  <a:extLst>
                    <a:ext uri="{A12FA001-AC4F-418D-AE19-62706E023703}">
                      <ahyp:hlinkClr xmlns:ahyp="http://schemas.microsoft.com/office/drawing/2018/hyperlinkcolor" val="tx"/>
                    </a:ext>
                  </a:extLst>
                </a:hlinkClick>
              </a:rPr>
              <a:t>https://esogusem.ogu.edu.tr/</a:t>
            </a:r>
            <a:endParaRPr lang="tr-TR" sz="2800" dirty="0"/>
          </a:p>
        </p:txBody>
      </p:sp>
      <p:sp>
        <p:nvSpPr>
          <p:cNvPr id="5" name="Metin kutusu 4">
            <a:extLst>
              <a:ext uri="{FF2B5EF4-FFF2-40B4-BE49-F238E27FC236}">
                <a16:creationId xmlns:a16="http://schemas.microsoft.com/office/drawing/2014/main" id="{607EB739-F67D-4AC5-9940-827B496CEEA2}"/>
              </a:ext>
            </a:extLst>
          </p:cNvPr>
          <p:cNvSpPr txBox="1"/>
          <p:nvPr/>
        </p:nvSpPr>
        <p:spPr>
          <a:xfrm>
            <a:off x="4267200" y="6035440"/>
            <a:ext cx="7995920" cy="830997"/>
          </a:xfrm>
          <a:prstGeom prst="rect">
            <a:avLst/>
          </a:prstGeom>
          <a:noFill/>
        </p:spPr>
        <p:txBody>
          <a:bodyPr wrap="square">
            <a:spAutoFit/>
          </a:bodyPr>
          <a:lstStyle/>
          <a:p>
            <a:r>
              <a:rPr lang="tr-TR" sz="2400" dirty="0"/>
              <a:t>Prof. Dr. Özgür EMİROĞLU </a:t>
            </a:r>
          </a:p>
          <a:p>
            <a:r>
              <a:rPr lang="tr-TR" sz="2400" dirty="0"/>
              <a:t>Cep Tel </a:t>
            </a:r>
            <a:r>
              <a:rPr lang="tr-TR" sz="2400" dirty="0">
                <a:hlinkClick r:id="rId4">
                  <a:extLst>
                    <a:ext uri="{A12FA001-AC4F-418D-AE19-62706E023703}">
                      <ahyp:hlinkClr xmlns:ahyp="http://schemas.microsoft.com/office/drawing/2018/hyperlinkcolor" val="tx"/>
                    </a:ext>
                  </a:extLst>
                </a:hlinkClick>
              </a:rPr>
              <a:t>:0506</a:t>
            </a:r>
            <a:r>
              <a:rPr lang="tr-TR" sz="2400" dirty="0">
                <a:hlinkClick r:id="rId5">
                  <a:extLst>
                    <a:ext uri="{A12FA001-AC4F-418D-AE19-62706E023703}">
                      <ahyp:hlinkClr xmlns:ahyp="http://schemas.microsoft.com/office/drawing/2018/hyperlinkcolor" val="tx"/>
                    </a:ext>
                  </a:extLst>
                </a:hlinkClick>
              </a:rPr>
              <a:t> 763 </a:t>
            </a:r>
            <a:r>
              <a:rPr lang="tr-TR" sz="2400" u="sng" dirty="0">
                <a:hlinkClick r:id="rId5">
                  <a:extLst>
                    <a:ext uri="{A12FA001-AC4F-418D-AE19-62706E023703}">
                      <ahyp:hlinkClr xmlns:ahyp="http://schemas.microsoft.com/office/drawing/2018/hyperlinkcolor" val="tx"/>
                    </a:ext>
                  </a:extLst>
                </a:hlinkClick>
              </a:rPr>
              <a:t>50</a:t>
            </a:r>
            <a:r>
              <a:rPr lang="tr-TR" sz="2400" u="sng" dirty="0"/>
              <a:t> 61</a:t>
            </a:r>
          </a:p>
        </p:txBody>
      </p:sp>
    </p:spTree>
    <p:extLst>
      <p:ext uri="{BB962C8B-B14F-4D97-AF65-F5344CB8AC3E}">
        <p14:creationId xmlns:p14="http://schemas.microsoft.com/office/powerpoint/2010/main" val="261498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4294967295"/>
          </p:nvPr>
        </p:nvSpPr>
        <p:spPr>
          <a:xfrm>
            <a:off x="499654" y="1255744"/>
            <a:ext cx="11014075" cy="3546475"/>
          </a:xfrm>
        </p:spPr>
        <p:txBody>
          <a:bodyPr/>
          <a:lstStyle/>
          <a:p>
            <a:endParaRPr lang="tr-TR" dirty="0"/>
          </a:p>
          <a:p>
            <a:endParaRPr lang="tr-TR" dirty="0"/>
          </a:p>
          <a:p>
            <a:pPr algn="ctr"/>
            <a:r>
              <a:rPr lang="tr-TR" sz="3600" b="1" dirty="0">
                <a:solidFill>
                  <a:srgbClr val="FF0000"/>
                </a:solidFill>
              </a:rPr>
              <a:t>YETKİ</a:t>
            </a:r>
            <a:r>
              <a:rPr lang="tr-TR" sz="3600" b="1" dirty="0"/>
              <a:t> </a:t>
            </a:r>
          </a:p>
          <a:p>
            <a:pPr algn="ctr"/>
            <a:r>
              <a:rPr lang="tr-TR" sz="3600" b="1" dirty="0"/>
              <a:t>2547 Sayılı Yükseköğretim Kanunu gereğince Sadece Sürekli Eğitim Merkezleri ve Dil Merkezleri Üniversitelerdeki Sertifika vermeye Yetkili Birimlerdir</a:t>
            </a:r>
          </a:p>
        </p:txBody>
      </p:sp>
      <p:grpSp>
        <p:nvGrpSpPr>
          <p:cNvPr id="5" name="Grup 4"/>
          <p:cNvGrpSpPr/>
          <p:nvPr/>
        </p:nvGrpSpPr>
        <p:grpSpPr>
          <a:xfrm>
            <a:off x="499654" y="116369"/>
            <a:ext cx="11218295" cy="1556788"/>
            <a:chOff x="499654" y="116369"/>
            <a:chExt cx="11218295" cy="1556788"/>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
        <p:nvSpPr>
          <p:cNvPr id="9" name="Metin Yer Tutucusu 1"/>
          <p:cNvSpPr txBox="1">
            <a:spLocks/>
          </p:cNvSpPr>
          <p:nvPr/>
        </p:nvSpPr>
        <p:spPr>
          <a:xfrm>
            <a:off x="607299" y="5876465"/>
            <a:ext cx="8535990" cy="86040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tr-TR" b="1" dirty="0">
                <a:solidFill>
                  <a:schemeClr val="tx1"/>
                </a:solidFill>
              </a:rPr>
              <a:t>Eskişehir Osmangazi Üniversitesi Sürekli Eğitim Merkezi</a:t>
            </a:r>
          </a:p>
          <a:p>
            <a:r>
              <a:rPr lang="tr-TR" dirty="0">
                <a:solidFill>
                  <a:schemeClr val="tx1"/>
                </a:solidFill>
                <a:hlinkClick r:id="rId4">
                  <a:extLst>
                    <a:ext uri="{A12FA001-AC4F-418D-AE19-62706E023703}">
                      <ahyp:hlinkClr xmlns:ahyp="http://schemas.microsoft.com/office/drawing/2018/hyperlinkcolor" val="tx"/>
                    </a:ext>
                  </a:extLst>
                </a:hlinkClick>
              </a:rPr>
              <a:t>https://esogusem.ogu.edu.tr/</a:t>
            </a:r>
            <a:r>
              <a:rPr lang="tr-TR" dirty="0">
                <a:solidFill>
                  <a:schemeClr val="tx1"/>
                </a:solidFill>
              </a:rPr>
              <a:t>        esogusem@ogu.edu.tr</a:t>
            </a:r>
          </a:p>
        </p:txBody>
      </p:sp>
    </p:spTree>
    <p:extLst>
      <p:ext uri="{BB962C8B-B14F-4D97-AF65-F5344CB8AC3E}">
        <p14:creationId xmlns:p14="http://schemas.microsoft.com/office/powerpoint/2010/main" val="315076352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4294967295"/>
          </p:nvPr>
        </p:nvSpPr>
        <p:spPr>
          <a:xfrm>
            <a:off x="607299" y="1892300"/>
            <a:ext cx="11014075" cy="4664075"/>
          </a:xfrm>
        </p:spPr>
        <p:txBody>
          <a:bodyPr>
            <a:normAutofit/>
          </a:bodyPr>
          <a:lstStyle/>
          <a:p>
            <a:pPr marL="0" indent="0" algn="ctr">
              <a:buNone/>
            </a:pPr>
            <a:r>
              <a:rPr lang="tr-TR" sz="3200" b="1" dirty="0">
                <a:solidFill>
                  <a:srgbClr val="FF0000"/>
                </a:solidFill>
              </a:rPr>
              <a:t>ÜNİVERSİTE</a:t>
            </a:r>
            <a:r>
              <a:rPr lang="tr-TR" sz="3200" dirty="0">
                <a:solidFill>
                  <a:srgbClr val="FF0000"/>
                </a:solidFill>
              </a:rPr>
              <a:t> </a:t>
            </a:r>
            <a:r>
              <a:rPr lang="tr-TR" sz="3200" b="1" dirty="0">
                <a:solidFill>
                  <a:srgbClr val="FF0000"/>
                </a:solidFill>
              </a:rPr>
              <a:t>İZLEME VE DEĞERLENDİRME GENEL</a:t>
            </a:r>
          </a:p>
          <a:p>
            <a:pPr marL="0" indent="0" algn="ctr">
              <a:buNone/>
            </a:pPr>
            <a:r>
              <a:rPr lang="tr-TR" sz="3200" b="1" dirty="0">
                <a:solidFill>
                  <a:srgbClr val="FF0000"/>
                </a:solidFill>
              </a:rPr>
              <a:t>KRİTERLERİ</a:t>
            </a:r>
          </a:p>
          <a:p>
            <a:pPr marL="0" indent="0" algn="ctr">
              <a:buNone/>
            </a:pPr>
            <a:r>
              <a:rPr lang="tr-TR" sz="3200" b="1" dirty="0"/>
              <a:t>A-Eğitim ve Öğretim</a:t>
            </a:r>
          </a:p>
          <a:p>
            <a:pPr marL="0" indent="0" algn="ctr">
              <a:buNone/>
            </a:pPr>
            <a:r>
              <a:rPr lang="tr-TR" sz="3200" b="1" dirty="0"/>
              <a:t>B-Araştırma-Geliştirme, Proje ve Yayın</a:t>
            </a:r>
          </a:p>
          <a:p>
            <a:pPr marL="0" indent="0" algn="ctr">
              <a:buNone/>
            </a:pPr>
            <a:r>
              <a:rPr lang="tr-TR" sz="3200" b="1" dirty="0"/>
              <a:t>C-</a:t>
            </a:r>
            <a:r>
              <a:rPr lang="tr-TR" sz="3200" b="1" dirty="0" err="1"/>
              <a:t>Uluslararasılaşma</a:t>
            </a:r>
            <a:endParaRPr lang="tr-TR" sz="3200" b="1" dirty="0"/>
          </a:p>
          <a:p>
            <a:pPr marL="0" indent="0" algn="ctr">
              <a:buNone/>
            </a:pPr>
            <a:r>
              <a:rPr lang="tr-TR" sz="3200" b="1" dirty="0"/>
              <a:t>D-Topluma Hizmet ve Sosyal Sorumluluk</a:t>
            </a:r>
          </a:p>
          <a:p>
            <a:pPr marL="0" indent="0" algn="ctr">
              <a:buNone/>
            </a:pPr>
            <a:endParaRPr lang="tr-TR" sz="3600" b="1" dirty="0"/>
          </a:p>
        </p:txBody>
      </p:sp>
      <p:grpSp>
        <p:nvGrpSpPr>
          <p:cNvPr id="5" name="Grup 4"/>
          <p:cNvGrpSpPr/>
          <p:nvPr/>
        </p:nvGrpSpPr>
        <p:grpSpPr>
          <a:xfrm>
            <a:off x="499654" y="116369"/>
            <a:ext cx="11218295" cy="1556788"/>
            <a:chOff x="499654" y="116369"/>
            <a:chExt cx="11218295" cy="1556788"/>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
        <p:nvSpPr>
          <p:cNvPr id="9" name="Metin Yer Tutucusu 1"/>
          <p:cNvSpPr txBox="1">
            <a:spLocks/>
          </p:cNvSpPr>
          <p:nvPr/>
        </p:nvSpPr>
        <p:spPr>
          <a:xfrm>
            <a:off x="607299" y="5876465"/>
            <a:ext cx="8535990" cy="86040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tr-TR" b="1">
                <a:solidFill>
                  <a:schemeClr val="tx1"/>
                </a:solidFill>
              </a:rPr>
              <a:t>Eskişehir Osmangazi Üniversitesi Sürekli Eğitim Merkezi</a:t>
            </a:r>
          </a:p>
          <a:p>
            <a:r>
              <a:rPr lang="tr-TR">
                <a:solidFill>
                  <a:schemeClr val="tx1"/>
                </a:solidFill>
                <a:hlinkClick r:id="rId4">
                  <a:extLst>
                    <a:ext uri="{A12FA001-AC4F-418D-AE19-62706E023703}">
                      <ahyp:hlinkClr xmlns:ahyp="http://schemas.microsoft.com/office/drawing/2018/hyperlinkcolor" val="tx"/>
                    </a:ext>
                  </a:extLst>
                </a:hlinkClick>
              </a:rPr>
              <a:t>https://esogusem.ogu.edu.tr/</a:t>
            </a:r>
            <a:r>
              <a:rPr lang="tr-TR">
                <a:solidFill>
                  <a:schemeClr val="tx1"/>
                </a:solidFill>
              </a:rPr>
              <a:t>        esogusem@ogu.edu.tr</a:t>
            </a:r>
            <a:endParaRPr lang="tr-TR" dirty="0">
              <a:solidFill>
                <a:schemeClr val="tx1"/>
              </a:solidFill>
            </a:endParaRPr>
          </a:p>
        </p:txBody>
      </p:sp>
    </p:spTree>
    <p:extLst>
      <p:ext uri="{BB962C8B-B14F-4D97-AF65-F5344CB8AC3E}">
        <p14:creationId xmlns:p14="http://schemas.microsoft.com/office/powerpoint/2010/main" val="180851026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D3D41AF-86AA-4FB3-B554-7CBD69CDA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32" y="0"/>
            <a:ext cx="4442298" cy="6858000"/>
          </a:xfrm>
          <a:prstGeom prst="rect">
            <a:avLst/>
          </a:prstGeom>
        </p:spPr>
      </p:pic>
      <p:pic>
        <p:nvPicPr>
          <p:cNvPr id="5" name="Resim 4">
            <a:extLst>
              <a:ext uri="{FF2B5EF4-FFF2-40B4-BE49-F238E27FC236}">
                <a16:creationId xmlns:a16="http://schemas.microsoft.com/office/drawing/2014/main" id="{CFF81FF3-1EF0-4944-B94C-A611E1F3C9DE}"/>
              </a:ext>
            </a:extLst>
          </p:cNvPr>
          <p:cNvPicPr>
            <a:picLocks noChangeAspect="1"/>
          </p:cNvPicPr>
          <p:nvPr/>
        </p:nvPicPr>
        <p:blipFill>
          <a:blip r:embed="rId3"/>
          <a:stretch>
            <a:fillRect/>
          </a:stretch>
        </p:blipFill>
        <p:spPr>
          <a:xfrm>
            <a:off x="5168630" y="0"/>
            <a:ext cx="6199761" cy="6858000"/>
          </a:xfrm>
          <a:prstGeom prst="rect">
            <a:avLst/>
          </a:prstGeom>
        </p:spPr>
      </p:pic>
    </p:spTree>
    <p:extLst>
      <p:ext uri="{BB962C8B-B14F-4D97-AF65-F5344CB8AC3E}">
        <p14:creationId xmlns:p14="http://schemas.microsoft.com/office/powerpoint/2010/main" val="142251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934720" y="1989358"/>
            <a:ext cx="10658475" cy="3778250"/>
          </a:xfrm>
        </p:spPr>
        <p:txBody>
          <a:bodyPr>
            <a:noAutofit/>
          </a:bodyPr>
          <a:lstStyle/>
          <a:p>
            <a:pPr algn="ctr"/>
            <a:r>
              <a:rPr lang="tr-TR" sz="3600" b="1" dirty="0"/>
              <a:t>Sürekli Eğitimler, üniversite de ön lisans, lisans, yüksek lisans ve doktora eğitimi haricindeki eğitimleri planlar, yürütür ve belgelendirir. Eğitim sonunda planlanan eğitimin niteliğine göre katılım belgesi, başarı belgesi ya da </a:t>
            </a:r>
            <a:r>
              <a:rPr lang="tr-TR" sz="3600" b="1" dirty="0">
                <a:solidFill>
                  <a:srgbClr val="FF0000"/>
                </a:solidFill>
              </a:rPr>
              <a:t>sertifika</a:t>
            </a:r>
            <a:r>
              <a:rPr lang="tr-TR" sz="3600" b="1" dirty="0"/>
              <a:t> düzenlenir.</a:t>
            </a:r>
          </a:p>
        </p:txBody>
      </p:sp>
      <p:grpSp>
        <p:nvGrpSpPr>
          <p:cNvPr id="4" name="Grup 3"/>
          <p:cNvGrpSpPr/>
          <p:nvPr/>
        </p:nvGrpSpPr>
        <p:grpSpPr>
          <a:xfrm>
            <a:off x="499654" y="116369"/>
            <a:ext cx="11218295" cy="1556788"/>
            <a:chOff x="499654" y="116369"/>
            <a:chExt cx="11218295" cy="1556788"/>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
        <p:nvSpPr>
          <p:cNvPr id="7" name="Metin Yer Tutucusu 1"/>
          <p:cNvSpPr txBox="1">
            <a:spLocks/>
          </p:cNvSpPr>
          <p:nvPr/>
        </p:nvSpPr>
        <p:spPr>
          <a:xfrm>
            <a:off x="607299" y="5976870"/>
            <a:ext cx="8535990" cy="86040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tr-TR" b="1" dirty="0">
                <a:solidFill>
                  <a:schemeClr val="tx1"/>
                </a:solidFill>
              </a:rPr>
              <a:t>Eskişehir Osmangazi Üniversitesi Sürekli Eğitim Merkezi</a:t>
            </a:r>
          </a:p>
          <a:p>
            <a:r>
              <a:rPr lang="tr-TR" dirty="0">
                <a:solidFill>
                  <a:schemeClr val="tx1"/>
                </a:solidFill>
                <a:hlinkClick r:id="rId4">
                  <a:extLst>
                    <a:ext uri="{A12FA001-AC4F-418D-AE19-62706E023703}">
                      <ahyp:hlinkClr xmlns:ahyp="http://schemas.microsoft.com/office/drawing/2018/hyperlinkcolor" val="tx"/>
                    </a:ext>
                  </a:extLst>
                </a:hlinkClick>
              </a:rPr>
              <a:t>https://esogusem.ogu.edu.tr/</a:t>
            </a:r>
            <a:r>
              <a:rPr lang="tr-TR" dirty="0">
                <a:solidFill>
                  <a:schemeClr val="tx1"/>
                </a:solidFill>
              </a:rPr>
              <a:t>        esogusem@ogu.edu.tr</a:t>
            </a:r>
          </a:p>
        </p:txBody>
      </p:sp>
    </p:spTree>
    <p:extLst>
      <p:ext uri="{BB962C8B-B14F-4D97-AF65-F5344CB8AC3E}">
        <p14:creationId xmlns:p14="http://schemas.microsoft.com/office/powerpoint/2010/main" val="634848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9685" y="2036929"/>
            <a:ext cx="10099344" cy="3615267"/>
          </a:xfrm>
        </p:spPr>
        <p:txBody>
          <a:bodyPr>
            <a:normAutofit/>
          </a:bodyPr>
          <a:lstStyle/>
          <a:p>
            <a:pPr algn="ctr"/>
            <a:r>
              <a:rPr lang="tr-TR" sz="4000" b="1" dirty="0">
                <a:solidFill>
                  <a:srgbClr val="FF0000"/>
                </a:solidFill>
              </a:rPr>
              <a:t>ORTAK EĞİTİM</a:t>
            </a:r>
          </a:p>
          <a:p>
            <a:pPr algn="ctr"/>
            <a:r>
              <a:rPr lang="tr-TR" sz="4000" b="1" dirty="0"/>
              <a:t>Sürekli Eğitim Merkezleri düzenlediği eğitimleri kendi planladığı gibi, farklı kurumlarla eğitim işbirliği protokolü yaparak ilgili protokol çerçevesinde de planlayabilir.</a:t>
            </a:r>
          </a:p>
        </p:txBody>
      </p:sp>
      <p:grpSp>
        <p:nvGrpSpPr>
          <p:cNvPr id="4" name="Grup 3"/>
          <p:cNvGrpSpPr/>
          <p:nvPr/>
        </p:nvGrpSpPr>
        <p:grpSpPr>
          <a:xfrm>
            <a:off x="499654" y="116369"/>
            <a:ext cx="11218295" cy="1556788"/>
            <a:chOff x="499654" y="116369"/>
            <a:chExt cx="11218295" cy="1556788"/>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
        <p:nvSpPr>
          <p:cNvPr id="7" name="Metin Yer Tutucusu 1"/>
          <p:cNvSpPr txBox="1">
            <a:spLocks/>
          </p:cNvSpPr>
          <p:nvPr/>
        </p:nvSpPr>
        <p:spPr>
          <a:xfrm>
            <a:off x="607299" y="5876465"/>
            <a:ext cx="8535990" cy="8604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tr-TR" b="1" dirty="0">
                <a:solidFill>
                  <a:schemeClr val="tx1"/>
                </a:solidFill>
              </a:rPr>
              <a:t>Eskişehir Osmangazi Üniversitesi Sürekli Eğitim Merkezi</a:t>
            </a:r>
          </a:p>
          <a:p>
            <a:r>
              <a:rPr lang="tr-TR" dirty="0">
                <a:solidFill>
                  <a:schemeClr val="tx1"/>
                </a:solidFill>
                <a:hlinkClick r:id="rId4">
                  <a:extLst>
                    <a:ext uri="{A12FA001-AC4F-418D-AE19-62706E023703}">
                      <ahyp:hlinkClr xmlns:ahyp="http://schemas.microsoft.com/office/drawing/2018/hyperlinkcolor" val="tx"/>
                    </a:ext>
                  </a:extLst>
                </a:hlinkClick>
              </a:rPr>
              <a:t>https://esogusem.ogu.edu.tr/</a:t>
            </a:r>
            <a:r>
              <a:rPr lang="tr-TR" dirty="0">
                <a:solidFill>
                  <a:schemeClr val="tx1"/>
                </a:solidFill>
              </a:rPr>
              <a:t>        esogusem@ogu.edu.tr</a:t>
            </a:r>
          </a:p>
        </p:txBody>
      </p:sp>
    </p:spTree>
    <p:extLst>
      <p:ext uri="{BB962C8B-B14F-4D97-AF65-F5344CB8AC3E}">
        <p14:creationId xmlns:p14="http://schemas.microsoft.com/office/powerpoint/2010/main" val="182930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7376" y="1899870"/>
            <a:ext cx="10467833" cy="3817961"/>
          </a:xfrm>
        </p:spPr>
        <p:txBody>
          <a:bodyPr/>
          <a:lstStyle/>
          <a:p>
            <a:pPr lvl="0" algn="ctr">
              <a:buClr>
                <a:prstClr val="white"/>
              </a:buClr>
            </a:pPr>
            <a:r>
              <a:rPr lang="tr-TR" sz="3600" b="1" dirty="0">
                <a:solidFill>
                  <a:srgbClr val="FF0000"/>
                </a:solidFill>
              </a:rPr>
              <a:t>GELİR PAYLAŞIMI</a:t>
            </a:r>
          </a:p>
          <a:p>
            <a:pPr lvl="0" algn="ctr">
              <a:buClr>
                <a:prstClr val="white"/>
              </a:buClr>
            </a:pPr>
            <a:r>
              <a:rPr lang="tr-TR" sz="3600" b="1" dirty="0"/>
              <a:t>Sürekli Eğitim Merkezleri aynı zamanda bir döner sermaye birimidir. Mali işleri 4.11.1981 tarih ve 2547 sayılı kanunun 58-d maddesi kapsamında yürütülür</a:t>
            </a:r>
          </a:p>
          <a:p>
            <a:endParaRPr lang="tr-TR" dirty="0"/>
          </a:p>
        </p:txBody>
      </p:sp>
      <p:grpSp>
        <p:nvGrpSpPr>
          <p:cNvPr id="4" name="Grup 3"/>
          <p:cNvGrpSpPr/>
          <p:nvPr/>
        </p:nvGrpSpPr>
        <p:grpSpPr>
          <a:xfrm>
            <a:off x="499654" y="116369"/>
            <a:ext cx="11218295" cy="1556788"/>
            <a:chOff x="499654" y="116369"/>
            <a:chExt cx="11218295" cy="1556788"/>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
        <p:nvSpPr>
          <p:cNvPr id="7" name="Metin Yer Tutucusu 1"/>
          <p:cNvSpPr txBox="1">
            <a:spLocks/>
          </p:cNvSpPr>
          <p:nvPr/>
        </p:nvSpPr>
        <p:spPr>
          <a:xfrm>
            <a:off x="607299" y="5876465"/>
            <a:ext cx="8535990" cy="8604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tr-TR" b="1">
                <a:solidFill>
                  <a:schemeClr val="tx1"/>
                </a:solidFill>
              </a:rPr>
              <a:t>Eskişehir Osmangazi Üniversitesi Sürekli Eğitim Merkezi</a:t>
            </a:r>
          </a:p>
          <a:p>
            <a:r>
              <a:rPr lang="tr-TR">
                <a:solidFill>
                  <a:schemeClr val="tx1"/>
                </a:solidFill>
                <a:hlinkClick r:id="rId4">
                  <a:extLst>
                    <a:ext uri="{A12FA001-AC4F-418D-AE19-62706E023703}">
                      <ahyp:hlinkClr xmlns:ahyp="http://schemas.microsoft.com/office/drawing/2018/hyperlinkcolor" val="tx"/>
                    </a:ext>
                  </a:extLst>
                </a:hlinkClick>
              </a:rPr>
              <a:t>https://esogusem.ogu.edu.tr/</a:t>
            </a:r>
            <a:r>
              <a:rPr lang="tr-TR">
                <a:solidFill>
                  <a:schemeClr val="tx1"/>
                </a:solidFill>
              </a:rPr>
              <a:t>        esogusem@ogu.edu.tr</a:t>
            </a:r>
            <a:endParaRPr lang="tr-TR" dirty="0">
              <a:solidFill>
                <a:schemeClr val="tx1"/>
              </a:solidFill>
            </a:endParaRPr>
          </a:p>
        </p:txBody>
      </p:sp>
    </p:spTree>
    <p:extLst>
      <p:ext uri="{BB962C8B-B14F-4D97-AF65-F5344CB8AC3E}">
        <p14:creationId xmlns:p14="http://schemas.microsoft.com/office/powerpoint/2010/main" val="235605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1679575"/>
            <a:ext cx="10140950" cy="3776663"/>
          </a:xfrm>
        </p:spPr>
        <p:txBody>
          <a:bodyPr>
            <a:normAutofit/>
          </a:bodyPr>
          <a:lstStyle/>
          <a:p>
            <a:pPr algn="just"/>
            <a:r>
              <a:rPr lang="tr-TR" sz="3200" b="1" dirty="0"/>
              <a:t>Elde edilen gelirin dağılımı 4.11.1981 tarih ve 2547 sayılı kanunun 58-d maddesi gereğince</a:t>
            </a:r>
          </a:p>
          <a:p>
            <a:pPr algn="just"/>
            <a:r>
              <a:rPr lang="tr-TR" sz="3200" b="1" dirty="0"/>
              <a:t>%   1 Genel bütçeye aktarım</a:t>
            </a:r>
          </a:p>
          <a:p>
            <a:pPr algn="just"/>
            <a:r>
              <a:rPr lang="tr-TR" sz="3200" b="1" dirty="0"/>
              <a:t>%   5 BAP payı</a:t>
            </a:r>
          </a:p>
          <a:p>
            <a:pPr algn="just"/>
            <a:r>
              <a:rPr lang="tr-TR" sz="3200" b="1" dirty="0"/>
              <a:t>% 30 Araç-gereç payı ayrıldıktan sonra kalan kısım eğitimde görev alan eğitmenlere katkı payı olarak ödenir. </a:t>
            </a:r>
          </a:p>
        </p:txBody>
      </p:sp>
      <p:grpSp>
        <p:nvGrpSpPr>
          <p:cNvPr id="4" name="Grup 3"/>
          <p:cNvGrpSpPr/>
          <p:nvPr/>
        </p:nvGrpSpPr>
        <p:grpSpPr>
          <a:xfrm>
            <a:off x="499654" y="116369"/>
            <a:ext cx="11218295" cy="1556788"/>
            <a:chOff x="499654" y="116369"/>
            <a:chExt cx="11218295" cy="1556788"/>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47" y="116369"/>
              <a:ext cx="2786602" cy="155678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 y="213646"/>
              <a:ext cx="1367153" cy="1341689"/>
            </a:xfrm>
            <a:prstGeom prst="rect">
              <a:avLst/>
            </a:prstGeom>
          </p:spPr>
        </p:pic>
      </p:grpSp>
      <p:sp>
        <p:nvSpPr>
          <p:cNvPr id="7" name="Metin Yer Tutucusu 1"/>
          <p:cNvSpPr txBox="1">
            <a:spLocks/>
          </p:cNvSpPr>
          <p:nvPr/>
        </p:nvSpPr>
        <p:spPr>
          <a:xfrm>
            <a:off x="607299" y="5876465"/>
            <a:ext cx="8535990" cy="86040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tr-TR" b="1">
                <a:solidFill>
                  <a:schemeClr val="tx1"/>
                </a:solidFill>
              </a:rPr>
              <a:t>Eskişehir Osmangazi Üniversitesi Sürekli Eğitim Merkezi</a:t>
            </a:r>
          </a:p>
          <a:p>
            <a:r>
              <a:rPr lang="tr-TR">
                <a:solidFill>
                  <a:schemeClr val="tx1"/>
                </a:solidFill>
                <a:hlinkClick r:id="rId4">
                  <a:extLst>
                    <a:ext uri="{A12FA001-AC4F-418D-AE19-62706E023703}">
                      <ahyp:hlinkClr xmlns:ahyp="http://schemas.microsoft.com/office/drawing/2018/hyperlinkcolor" val="tx"/>
                    </a:ext>
                  </a:extLst>
                </a:hlinkClick>
              </a:rPr>
              <a:t>https://esogusem.ogu.edu.tr/</a:t>
            </a:r>
            <a:r>
              <a:rPr lang="tr-TR">
                <a:solidFill>
                  <a:schemeClr val="tx1"/>
                </a:solidFill>
              </a:rPr>
              <a:t>        esogusem@ogu.edu.tr</a:t>
            </a:r>
            <a:endParaRPr lang="tr-TR" dirty="0">
              <a:solidFill>
                <a:schemeClr val="tx1"/>
              </a:solidFill>
            </a:endParaRPr>
          </a:p>
        </p:txBody>
      </p:sp>
    </p:spTree>
    <p:extLst>
      <p:ext uri="{BB962C8B-B14F-4D97-AF65-F5344CB8AC3E}">
        <p14:creationId xmlns:p14="http://schemas.microsoft.com/office/powerpoint/2010/main" val="2172823532"/>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TM03457515[[fn=Manzara]]</Template>
  <TotalTime>315</TotalTime>
  <Words>718</Words>
  <Application>Microsoft Office PowerPoint</Application>
  <PresentationFormat>Geniş ekran</PresentationFormat>
  <Paragraphs>81</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Century Gothic</vt:lpstr>
      <vt:lpstr>Wingdings 3</vt:lpstr>
      <vt:lpstr>Uçak İzi</vt:lpstr>
      <vt:lpstr>Araştırma Merkezlerinde  Verilen Eğitimlerin  Sertifikalandırılması ve  Sürekli Eğitim Merkezleri  İşbirliği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OEDAŞ</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Özgür Emiroğlu</cp:lastModifiedBy>
  <cp:revision>32</cp:revision>
  <dcterms:created xsi:type="dcterms:W3CDTF">2022-09-01T11:47:16Z</dcterms:created>
  <dcterms:modified xsi:type="dcterms:W3CDTF">2023-12-28T08:53:52Z</dcterms:modified>
</cp:coreProperties>
</file>