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9"/>
  </p:notesMasterIdLst>
  <p:handoutMasterIdLst>
    <p:handoutMasterId r:id="rId20"/>
  </p:handoutMasterIdLst>
  <p:sldIdLst>
    <p:sldId id="331" r:id="rId5"/>
    <p:sldId id="469" r:id="rId6"/>
    <p:sldId id="507" r:id="rId7"/>
    <p:sldId id="501" r:id="rId8"/>
    <p:sldId id="508" r:id="rId9"/>
    <p:sldId id="509" r:id="rId10"/>
    <p:sldId id="546" r:id="rId11"/>
    <p:sldId id="528" r:id="rId12"/>
    <p:sldId id="529" r:id="rId13"/>
    <p:sldId id="547" r:id="rId14"/>
    <p:sldId id="523" r:id="rId15"/>
    <p:sldId id="261" r:id="rId16"/>
    <p:sldId id="548" r:id="rId17"/>
    <p:sldId id="496" r:id="rId18"/>
  </p:sldIdLst>
  <p:sldSz cx="9144000" cy="6858000" type="screen4x3"/>
  <p:notesSz cx="7099300" cy="10234613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A1A83-49E5-4957-A8A5-336D6CACF51E}" v="3" dt="2024-01-09T12:25:50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4674"/>
  </p:normalViewPr>
  <p:slideViewPr>
    <p:cSldViewPr>
      <p:cViewPr varScale="1">
        <p:scale>
          <a:sx n="74" d="100"/>
          <a:sy n="74" d="100"/>
        </p:scale>
        <p:origin x="691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LYA HAMIDE UCAR" userId="S::hhucar@ogu.edu.tr::84980c3c-4a55-45bd-a061-a479bdc83474" providerId="AD" clId="Web-{4F0A1A83-49E5-4957-A8A5-336D6CACF51E}"/>
    <pc:docChg chg="modSld">
      <pc:chgData name="HULYA HAMIDE UCAR" userId="S::hhucar@ogu.edu.tr::84980c3c-4a55-45bd-a061-a479bdc83474" providerId="AD" clId="Web-{4F0A1A83-49E5-4957-A8A5-336D6CACF51E}" dt="2024-01-09T12:25:50.913" v="2" actId="20577"/>
      <pc:docMkLst>
        <pc:docMk/>
      </pc:docMkLst>
      <pc:sldChg chg="modSp">
        <pc:chgData name="HULYA HAMIDE UCAR" userId="S::hhucar@ogu.edu.tr::84980c3c-4a55-45bd-a061-a479bdc83474" providerId="AD" clId="Web-{4F0A1A83-49E5-4957-A8A5-336D6CACF51E}" dt="2024-01-09T12:25:50.913" v="2" actId="20577"/>
        <pc:sldMkLst>
          <pc:docMk/>
          <pc:sldMk cId="0" sldId="508"/>
        </pc:sldMkLst>
        <pc:spChg chg="mod">
          <ac:chgData name="HULYA HAMIDE UCAR" userId="S::hhucar@ogu.edu.tr::84980c3c-4a55-45bd-a061-a479bdc83474" providerId="AD" clId="Web-{4F0A1A83-49E5-4957-A8A5-336D6CACF51E}" dt="2024-01-09T12:25:50.913" v="2" actId="20577"/>
          <ac:spMkLst>
            <pc:docMk/>
            <pc:sldMk cId="0" sldId="508"/>
            <ac:spMk id="3" creationId="{2C57D9B0-18F0-A6F5-D280-45F0CED9F7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>
            <a:extLst>
              <a:ext uri="{FF2B5EF4-FFF2-40B4-BE49-F238E27FC236}">
                <a16:creationId xmlns:a16="http://schemas.microsoft.com/office/drawing/2014/main" id="{B31D9F01-6106-C5EF-A03B-F89A7F0991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DE815FDD-D544-A369-BAB9-0C32DFEA56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1495A9F-4F10-FC4E-ADF3-3EA2C31ECE1F}" type="datetimeFigureOut">
              <a:rPr lang="tr-TR"/>
              <a:pPr>
                <a:defRPr/>
              </a:pPr>
              <a:t>15.01.2024</a:t>
            </a:fld>
            <a:endParaRPr lang="tr-TR"/>
          </a:p>
        </p:txBody>
      </p:sp>
      <p:sp>
        <p:nvSpPr>
          <p:cNvPr id="4" name="3 Altbilgi Yer Tutucusu">
            <a:extLst>
              <a:ext uri="{FF2B5EF4-FFF2-40B4-BE49-F238E27FC236}">
                <a16:creationId xmlns:a16="http://schemas.microsoft.com/office/drawing/2014/main" id="{89497A87-B465-4BE7-120B-2931E26FDF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>
            <a:extLst>
              <a:ext uri="{FF2B5EF4-FFF2-40B4-BE49-F238E27FC236}">
                <a16:creationId xmlns:a16="http://schemas.microsoft.com/office/drawing/2014/main" id="{74C917BD-8E93-0139-E982-A64ED033EE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EC458415-9EB6-6345-BAB0-A32D8642628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>
            <a:extLst>
              <a:ext uri="{FF2B5EF4-FFF2-40B4-BE49-F238E27FC236}">
                <a16:creationId xmlns:a16="http://schemas.microsoft.com/office/drawing/2014/main" id="{00065C6A-ECD4-D714-F49B-5B88636A48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>
            <a:extLst>
              <a:ext uri="{FF2B5EF4-FFF2-40B4-BE49-F238E27FC236}">
                <a16:creationId xmlns:a16="http://schemas.microsoft.com/office/drawing/2014/main" id="{BA5F8214-6D46-EAAD-21AE-8ACC8C1694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431CF66-7D39-CF4A-B732-E3E0E35D1004}" type="datetimeFigureOut">
              <a:rPr lang="tr-TR"/>
              <a:pPr>
                <a:defRPr/>
              </a:pPr>
              <a:t>15.01.2024</a:t>
            </a:fld>
            <a:endParaRPr lang="tr-TR"/>
          </a:p>
        </p:txBody>
      </p:sp>
      <p:sp>
        <p:nvSpPr>
          <p:cNvPr id="4" name="3 Slayt Görüntüsü Yer Tutucusu">
            <a:extLst>
              <a:ext uri="{FF2B5EF4-FFF2-40B4-BE49-F238E27FC236}">
                <a16:creationId xmlns:a16="http://schemas.microsoft.com/office/drawing/2014/main" id="{AA757BBD-A70C-52D3-F6B7-5CB1D3EC33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>
            <a:extLst>
              <a:ext uri="{FF2B5EF4-FFF2-40B4-BE49-F238E27FC236}">
                <a16:creationId xmlns:a16="http://schemas.microsoft.com/office/drawing/2014/main" id="{3AC6B5CC-F5A0-C09D-B9B9-B968141CE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>
            <a:extLst>
              <a:ext uri="{FF2B5EF4-FFF2-40B4-BE49-F238E27FC236}">
                <a16:creationId xmlns:a16="http://schemas.microsoft.com/office/drawing/2014/main" id="{41825F6E-BEB2-8DB7-0852-EFDD25082C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>
            <a:extLst>
              <a:ext uri="{FF2B5EF4-FFF2-40B4-BE49-F238E27FC236}">
                <a16:creationId xmlns:a16="http://schemas.microsoft.com/office/drawing/2014/main" id="{F24ABE92-1BE9-4C4E-EB9B-6E9494645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E9EF448-7858-434A-8082-7A0CE1CB555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12ECE79-675C-438E-5A78-AC9C94048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80F478D-78A7-B94B-929B-D85561C6FFE7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82EEDB9-8FCF-8137-6BDD-9684003557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17FACAB-E752-40F5-5700-CE61B75F9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Resmi Yer Tutucusu 1">
            <a:extLst>
              <a:ext uri="{FF2B5EF4-FFF2-40B4-BE49-F238E27FC236}">
                <a16:creationId xmlns:a16="http://schemas.microsoft.com/office/drawing/2014/main" id="{6D5F9E0F-A3D1-38A3-AFC8-6B5B002F2D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 Yer Tutucusu 2">
            <a:extLst>
              <a:ext uri="{FF2B5EF4-FFF2-40B4-BE49-F238E27FC236}">
                <a16:creationId xmlns:a16="http://schemas.microsoft.com/office/drawing/2014/main" id="{9E5DA23A-E2D4-83A0-06F2-F3E1C8934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/>
          </a:p>
        </p:txBody>
      </p:sp>
      <p:sp>
        <p:nvSpPr>
          <p:cNvPr id="9220" name="Slayt Numarası Yer Tutucusu 3">
            <a:extLst>
              <a:ext uri="{FF2B5EF4-FFF2-40B4-BE49-F238E27FC236}">
                <a16:creationId xmlns:a16="http://schemas.microsoft.com/office/drawing/2014/main" id="{FFA5655A-B9E2-1057-C492-210567795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9BBC39D-4FC4-9448-9F40-1E9E0E16090F}" type="slidenum">
              <a:rPr lang="tr-TR" altLang="tr-TR"/>
              <a:pPr/>
              <a:t>3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Resmi Yer Tutucusu 1">
            <a:extLst>
              <a:ext uri="{FF2B5EF4-FFF2-40B4-BE49-F238E27FC236}">
                <a16:creationId xmlns:a16="http://schemas.microsoft.com/office/drawing/2014/main" id="{97DC074C-11BE-80B0-EB82-20A2CE19F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 Yer Tutucusu 2">
            <a:extLst>
              <a:ext uri="{FF2B5EF4-FFF2-40B4-BE49-F238E27FC236}">
                <a16:creationId xmlns:a16="http://schemas.microsoft.com/office/drawing/2014/main" id="{DE1E1F22-E8A0-2CE4-E6D0-BD43D2C58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r-TR"/>
          </a:p>
        </p:txBody>
      </p:sp>
      <p:sp>
        <p:nvSpPr>
          <p:cNvPr id="15364" name="Slayt Numarası Yer Tutucusu 3">
            <a:extLst>
              <a:ext uri="{FF2B5EF4-FFF2-40B4-BE49-F238E27FC236}">
                <a16:creationId xmlns:a16="http://schemas.microsoft.com/office/drawing/2014/main" id="{AE16B767-31C5-C077-EE7F-D7089B07C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F526EBD-1E56-1546-A36E-DD67FF68033B}" type="slidenum">
              <a:rPr lang="tr-TR" altLang="tr-TR"/>
              <a:pPr/>
              <a:t>5</a:t>
            </a:fld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08D97595-D1E1-373C-7565-32D686F75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7B1953F-8412-A656-2939-1F9C4BD5C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A98AA5-9C90-8F01-A275-DB0182F84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8772C3-9450-D65F-B279-744163354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05AE8F-F5FF-A34A-9B40-4CF5D9E9401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5378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D4DFC5-097F-F5D5-2067-28743228F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DF97C2D-B5E4-798A-433C-162692401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4FF862A-8AE2-B317-F2C9-AC1E24C91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6BB4D-8385-844C-B0C9-45AE26E1BC8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759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75425" y="304800"/>
            <a:ext cx="2001838" cy="5715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6287" cy="57150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515C76-9BDA-ED6C-F4B9-A30B23E710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77B4B59-9D5A-92D0-6DDC-BBDDCCC17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FAABD70-AAC5-3E2F-D851-DCE8C1C66D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2EE6F-7475-7240-9374-A18BDD73F0F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1609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F49750-A845-EB73-7B9D-E22CC3649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12B698A-63DE-D0BC-D5D7-20657AC2F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33662C2-C57F-E0F4-6EAC-B8C9641C1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071FE-716F-9B4C-B462-F837B8C6850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9463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906118-18CF-0C4D-0871-52F80DF55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C9C0178-8D29-B147-098D-EEC144E75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CD813B3-08E0-0C07-A9B3-9DA1393F7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70A73-B126-3045-86BB-00A93438474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8207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5B3F7D-7F51-DF05-DA69-30CB52B15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D1BA975-748F-DE18-A270-33BBD550C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C96595B-9127-7CF2-F78E-14F11E7E0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9AFD9-0E6D-E44F-9696-43095BDEE74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829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2C9D30-95AC-1434-5A94-7848CFF5E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827D598-AC18-95FB-06EF-146CB092B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7EDDFB9-279A-CBDB-4029-19C308EBB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06D2B-171D-234A-9AA6-F7B7E5D6C77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0516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6D45F7-E5CE-8C26-3E64-19B94E758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3248FA-586E-2F53-63CE-5648C8015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0216345-F92D-0757-C09B-2B613F4A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926AA-68AE-3248-931B-CE8C988C75A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0321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1BC524-9DF2-7323-3E0B-A624C3A13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36AA869-943D-A03E-6E59-AA7490E16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E262E98-75C6-A366-2DE5-410BD7937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C1967-3937-754D-B533-44207599522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9262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DDA05-65D0-3500-3964-0A4D0C05C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D8DC1E-28DC-C305-60A9-2EC71F6018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F02B1-5785-625F-D348-AF4F6232B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13908-7782-9543-868C-81DB76D1B6A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917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35E0A47-36CB-DBF3-526C-BECBE78E4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E3D249D-20F3-ED50-DFC9-479110F5E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6B74072-5E53-671B-D003-9B6EE5C42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76FF5-F7B5-754B-B5BD-3ED6325430E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2657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07C8B07-1CE6-649C-6F4A-133AA3E4A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854A04E-C0FE-2575-A4EE-0F2FB0804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2A0FA78-09CF-08C8-6CE4-289C3D64F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A784E-46AA-2948-9EE3-84C29F03D9D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327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41EE3D-9326-D12E-FA32-F47C524F1A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B90781F-2A2F-4B90-4745-9635A7ED3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2818D03-7E47-022D-E085-5254CE4E9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3C6F9-65D8-2541-AF2B-634BE07FB92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265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83D330-669F-AC87-C2C0-7501F3958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E9C6A4E-B033-46AF-633E-20BE9AE11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3C5E955-4C92-B989-6980-0ED7904E6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038CE-8BC2-8E49-B2C6-0361A96241E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3780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8B40D8-1EDE-9B13-3DC3-6814643F6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70AC953-965F-1878-2016-D16EBCF3A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1470BD85-2CE9-50AC-DA54-E1C5B074A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C883F4E2-181E-7442-E7E5-950C9C5F5D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8DF3792-5ACE-92D0-FA8A-138592F3A8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3E11EAD-66E3-C407-7F5C-D9772A3EC3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tr-TR"/>
              <a:t>ESOGÜ Ar-Ge Koordinatörlüğü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AC4489A3-CF5A-8739-7FBB-E7D050790B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1510DC-6176-FA4C-852C-94F6C4470AD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11" r:id="rId2"/>
    <p:sldLayoutId id="2147485612" r:id="rId3"/>
    <p:sldLayoutId id="2147485613" r:id="rId4"/>
    <p:sldLayoutId id="2147485614" r:id="rId5"/>
    <p:sldLayoutId id="2147485615" r:id="rId6"/>
    <p:sldLayoutId id="2147485616" r:id="rId7"/>
    <p:sldLayoutId id="2147485617" r:id="rId8"/>
    <p:sldLayoutId id="2147485618" r:id="rId9"/>
    <p:sldLayoutId id="2147485619" r:id="rId10"/>
    <p:sldLayoutId id="2147485620" r:id="rId11"/>
    <p:sldLayoutId id="2147485621" r:id="rId12"/>
    <p:sldLayoutId id="2147485622" r:id="rId13"/>
    <p:sldLayoutId id="2147485623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bddo.gov.tr/haberler/6553/dijital-inovasyon-is-birligi-platformu-diib-protokolu-imzalandi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cid@ogu.edu.tr" TargetMode="External"/><Relationship Id="rId2" Type="http://schemas.openxmlformats.org/officeDocument/2006/relationships/hyperlink" Target="mailto:ayazici@ogu.edu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cisar.ogu.edu.tr/" TargetMode="External"/><Relationship Id="rId4" Type="http://schemas.openxmlformats.org/officeDocument/2006/relationships/hyperlink" Target="mailto:kozkan@ogu.edu.t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cid@ogu.edu.tr" TargetMode="External"/><Relationship Id="rId2" Type="http://schemas.openxmlformats.org/officeDocument/2006/relationships/hyperlink" Target="mailto:ayazici@ogu.edu.t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kozkan@ogu.edu.t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ifarlab.ogu.edu.tr/" TargetMode="External"/><Relationship Id="rId7" Type="http://schemas.openxmlformats.org/officeDocument/2006/relationships/hyperlink" Target="https://srlab.ogu.edu.t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l.ogu.edu.tr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ai-robotlab.ogu.edu.tr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s3platform-legacy.jrc.ec.europa.eu/digital-innovation-hubs-tool/-/dih/21712/view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aeneas-office.org/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s3platform-legacy.jrc.ec.europa.eu/digital-innovation-hubs-tool/-/dih/21712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ange2twin.eu/" TargetMode="External"/><Relationship Id="rId5" Type="http://schemas.openxmlformats.org/officeDocument/2006/relationships/hyperlink" Target="https://bowi-network.eu/about-us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dih-squared.eu/" TargetMode="Externa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4">
            <a:extLst>
              <a:ext uri="{FF2B5EF4-FFF2-40B4-BE49-F238E27FC236}">
                <a16:creationId xmlns:a16="http://schemas.microsoft.com/office/drawing/2014/main" id="{24B3F6FF-7E4E-F687-2CAC-490ED00A7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49350"/>
            <a:ext cx="8712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2000" b="1"/>
              <a:t>ESKİŞEHİR OSMANGAZİ ÜNİVERSİTESİ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r-TR" altLang="tr-TR" sz="2000" b="1"/>
              <a:t>Tematik Araştırma Konuları Çalıştay Serisi</a:t>
            </a:r>
          </a:p>
        </p:txBody>
      </p:sp>
      <p:pic>
        <p:nvPicPr>
          <p:cNvPr id="5123" name="Picture 40" descr="Macintosh HD:Users:ettom_tsarac:Desktop:LOGO:yenilogo.pdf">
            <a:extLst>
              <a:ext uri="{FF2B5EF4-FFF2-40B4-BE49-F238E27FC236}">
                <a16:creationId xmlns:a16="http://schemas.microsoft.com/office/drawing/2014/main" id="{8828A592-E818-2ABA-A824-5BA336B16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"/>
            <a:ext cx="160864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3 Metin kutusu">
            <a:extLst>
              <a:ext uri="{FF2B5EF4-FFF2-40B4-BE49-F238E27FC236}">
                <a16:creationId xmlns:a16="http://schemas.microsoft.com/office/drawing/2014/main" id="{07FA5B14-9AAC-64C5-B158-1BFFF5A93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2492896"/>
            <a:ext cx="838835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tr-TR" altLang="tr-TR" sz="24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Tematik Alan(</a:t>
            </a:r>
            <a:r>
              <a:rPr lang="tr-TR" altLang="tr-TR" sz="2400" u="sng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lar</a:t>
            </a:r>
            <a:r>
              <a:rPr lang="tr-TR" altLang="tr-TR" sz="24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tr-TR" alt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tr-TR" sz="2200" dirty="0" smtClean="0"/>
              <a:t>Sürdürülebilirlik</a:t>
            </a:r>
            <a:r>
              <a:rPr lang="tr-TR" sz="2200" dirty="0"/>
              <a:t>; Yeşil ve Dijital Dönüşüm</a:t>
            </a:r>
            <a:r>
              <a:rPr lang="tr-TR" sz="2200" dirty="0" smtClean="0"/>
              <a:t>,</a:t>
            </a:r>
            <a:endParaRPr lang="tr-TR" altLang="tr-T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tr-TR" altLang="tr-TR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tr-TR" alt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AKILLI SİSTEMLER </a:t>
            </a:r>
            <a:endParaRPr lang="tr-TR" altLang="tr-TR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tr-TR" altLang="tr-T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UYGULAMA </a:t>
            </a:r>
            <a:r>
              <a:rPr lang="tr-TR" altLang="tr-T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VE ARAŞTIRMA MERKEZİ (CISAR)</a:t>
            </a:r>
          </a:p>
          <a:p>
            <a:pPr algn="ctr" eaLnBrk="1" hangingPunct="1"/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tr-TR" alt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Prof. Dr. Ahmet YAZICI</a:t>
            </a:r>
          </a:p>
          <a:p>
            <a:pPr algn="ctr" eaLnBrk="1" hangingPunct="1"/>
            <a:endParaRPr lang="tr-TR" altLang="tr-TR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tr-TR" alt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16.01.2024</a:t>
            </a:r>
            <a:endParaRPr lang="tr-TR" alt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ESOGÜ Kampus Uygulama Planı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1752600"/>
            <a:ext cx="2557462" cy="4267200"/>
          </a:xfrm>
        </p:spPr>
        <p:txBody>
          <a:bodyPr/>
          <a:lstStyle/>
          <a:p>
            <a:r>
              <a:rPr lang="tr-TR" sz="2400" dirty="0" smtClean="0"/>
              <a:t>Kampus içi L5 sınıfı Elektrikli Araç ile taşımacılık</a:t>
            </a:r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ESOGÜ Ar-Ge Koordinatörlüğü</a:t>
            </a:r>
            <a:endParaRPr lang="tr-TR"/>
          </a:p>
        </p:txBody>
      </p:sp>
      <p:pic>
        <p:nvPicPr>
          <p:cNvPr id="8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6FA55BC7-146B-6DB5-940D-E8361F13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086725" y="0"/>
            <a:ext cx="10572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6.png">
            <a:extLst>
              <a:ext uri="{FF2B5EF4-FFF2-40B4-BE49-F238E27FC236}">
                <a16:creationId xmlns:a16="http://schemas.microsoft.com/office/drawing/2014/main" id="{AE06B195-349D-A4A6-0D25-7737E41270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2824" y="1825625"/>
            <a:ext cx="3240360" cy="1622697"/>
          </a:xfrm>
          <a:prstGeom prst="rect">
            <a:avLst/>
          </a:prstGeom>
          <a:ln/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2898297-AE87-640D-38EE-EB2B861657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75" y="3541713"/>
            <a:ext cx="3260609" cy="23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9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>
            <a:extLst>
              <a:ext uri="{FF2B5EF4-FFF2-40B4-BE49-F238E27FC236}">
                <a16:creationId xmlns:a16="http://schemas.microsoft.com/office/drawing/2014/main" id="{728FF158-C32C-81C7-977A-ECEA2DEDB81D}"/>
              </a:ext>
            </a:extLst>
          </p:cNvPr>
          <p:cNvSpPr/>
          <p:nvPr/>
        </p:nvSpPr>
        <p:spPr>
          <a:xfrm>
            <a:off x="800100" y="817563"/>
            <a:ext cx="727075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2300" b="1" dirty="0">
                <a:latin typeface="+mj-lt"/>
                <a:ea typeface="+mj-ea"/>
                <a:cs typeface="+mj-cs"/>
              </a:rPr>
              <a:t>ENERJİ’DE MİLLİ TEKNOLOJİLER</a:t>
            </a:r>
            <a:r>
              <a:rPr lang="tr-TR" sz="2300" b="1" dirty="0" smtClean="0">
                <a:latin typeface="+mj-lt"/>
                <a:ea typeface="+mj-ea"/>
                <a:cs typeface="+mj-cs"/>
              </a:rPr>
              <a:t>, EPDK,</a:t>
            </a:r>
            <a:endParaRPr lang="tr-TR" sz="23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2 Metin Yer Tutucusu">
            <a:extLst>
              <a:ext uri="{FF2B5EF4-FFF2-40B4-BE49-F238E27FC236}">
                <a16:creationId xmlns:a16="http://schemas.microsoft.com/office/drawing/2014/main" id="{DBD13C14-F2B1-15D8-652E-12F171A79C0C}"/>
              </a:ext>
            </a:extLst>
          </p:cNvPr>
          <p:cNvSpPr txBox="1">
            <a:spLocks/>
          </p:cNvSpPr>
          <p:nvPr/>
        </p:nvSpPr>
        <p:spPr>
          <a:xfrm>
            <a:off x="611560" y="1844675"/>
            <a:ext cx="8424490" cy="47529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altLang="en-US" sz="2000" b="1" dirty="0"/>
              <a:t>Proje 1</a:t>
            </a:r>
            <a:r>
              <a:rPr lang="tr-TR" altLang="en-US" sz="2000" dirty="0"/>
              <a:t>: Enerji Dağıtım Firmalarının Kullandığı Yazılımların Analizi ve Yerlileştirme Yol Haritası Oluşturma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altLang="en-US" sz="2000" b="1" dirty="0"/>
              <a:t>Proje 2</a:t>
            </a:r>
            <a:r>
              <a:rPr lang="tr-TR" altLang="en-US" sz="2000" dirty="0"/>
              <a:t>: </a:t>
            </a:r>
            <a:r>
              <a:rPr lang="tr-TR" sz="2000" dirty="0"/>
              <a:t>Enerji 5G</a:t>
            </a:r>
            <a:endParaRPr lang="tr-TR" altLang="en-US" sz="2000" dirty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altLang="en-US" sz="2000" b="1" dirty="0"/>
              <a:t>Proje 3</a:t>
            </a:r>
            <a:r>
              <a:rPr lang="tr-TR" altLang="en-US" sz="2000" dirty="0"/>
              <a:t>: </a:t>
            </a:r>
            <a:r>
              <a:rPr lang="tr-TR" sz="2000" dirty="0"/>
              <a:t>Elektrik direkleri için robotik kol ile arıza tespit ve onarım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altLang="en-US" sz="2000" b="1" dirty="0"/>
              <a:t>Proje 4</a:t>
            </a:r>
            <a:r>
              <a:rPr lang="tr-TR" altLang="en-US" sz="2000" dirty="0"/>
              <a:t>: </a:t>
            </a:r>
            <a:r>
              <a:rPr lang="tr-TR" sz="2000" dirty="0"/>
              <a:t>3D Yazdırma Teknolojileri ile Doğal Gaz Dağıtımda Kullanılacak Ekipmanların Üretiminin Araştırılması </a:t>
            </a:r>
            <a:endParaRPr lang="tr-TR" altLang="en-US" sz="2000" dirty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altLang="en-US" sz="2000" b="1" dirty="0" smtClean="0"/>
              <a:t>Proje 5: </a:t>
            </a:r>
            <a:r>
              <a:rPr lang="tr-TR" dirty="0"/>
              <a:t>Yerli Yazılım Ekosistem </a:t>
            </a:r>
            <a:r>
              <a:rPr lang="tr-TR" dirty="0" smtClean="0"/>
              <a:t>Projesi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tr-TR" altLang="en-US" sz="20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altLang="en-US" sz="2000" b="1" dirty="0" smtClean="0"/>
              <a:t>Hedef </a:t>
            </a:r>
            <a:r>
              <a:rPr lang="tr-TR" altLang="en-US" sz="2000" b="1" dirty="0"/>
              <a:t>sektör: </a:t>
            </a:r>
            <a:r>
              <a:rPr lang="tr-TR" altLang="en-US" sz="2000" dirty="0" smtClean="0"/>
              <a:t>Enerji Dağıtım Sektörünün Dijitalleşmesi</a:t>
            </a:r>
            <a:endParaRPr lang="tr-TR" altLang="en-US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en-US" sz="2000" dirty="0" smtClean="0"/>
              <a:t> </a:t>
            </a:r>
            <a:endParaRPr lang="tr-TR" altLang="en-US" sz="2000" dirty="0"/>
          </a:p>
        </p:txBody>
      </p:sp>
      <p:pic>
        <p:nvPicPr>
          <p:cNvPr id="29700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66398C36-6A86-E10E-F632-14B3D704C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080375" y="-82550"/>
            <a:ext cx="1073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7060" y="583195"/>
            <a:ext cx="8169879" cy="912019"/>
          </a:xfrm>
        </p:spPr>
        <p:txBody>
          <a:bodyPr/>
          <a:lstStyle/>
          <a:p>
            <a:r>
              <a:rPr lang="tr-TR" sz="2400" dirty="0" smtClean="0"/>
              <a:t>CDDO:</a:t>
            </a:r>
            <a:br>
              <a:rPr lang="tr-TR" sz="2400" dirty="0" smtClean="0"/>
            </a:br>
            <a:r>
              <a:rPr lang="tr-TR" sz="2400" dirty="0" smtClean="0"/>
              <a:t>Dijital </a:t>
            </a:r>
            <a:r>
              <a:rPr lang="tr-TR" sz="2400" dirty="0" err="1"/>
              <a:t>İnovasyon</a:t>
            </a:r>
            <a:r>
              <a:rPr lang="tr-TR" sz="2400" dirty="0"/>
              <a:t> İş Birliği Platformu Kurucu </a:t>
            </a:r>
            <a:r>
              <a:rPr lang="tr-TR" sz="2400" dirty="0" smtClean="0"/>
              <a:t>Üyeliği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6856" y="1743075"/>
            <a:ext cx="8787144" cy="1037853"/>
          </a:xfrm>
        </p:spPr>
        <p:txBody>
          <a:bodyPr/>
          <a:lstStyle/>
          <a:p>
            <a:pPr algn="just"/>
            <a:r>
              <a:rPr lang="tr-TR" sz="1800" dirty="0" smtClean="0"/>
              <a:t>Akıllı </a:t>
            </a:r>
            <a:r>
              <a:rPr lang="tr-TR" sz="1800" dirty="0"/>
              <a:t>Sistemler Uygulama ve Araştırma Merkezi, Dijital </a:t>
            </a:r>
            <a:r>
              <a:rPr lang="tr-TR" sz="1800" dirty="0" err="1"/>
              <a:t>İnovasyon</a:t>
            </a:r>
            <a:r>
              <a:rPr lang="tr-TR" sz="1800" dirty="0"/>
              <a:t> İş Birliği Platformu’nun kurucu araştırma merkezi olarak Türkiye'deki sekiz üniversite araştırma merkezi arasında yer aldı (20.12.2022).</a:t>
            </a:r>
          </a:p>
          <a:p>
            <a:pPr algn="just"/>
            <a:endParaRPr lang="tr-TR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000000"/>
                </a:solidFill>
                <a:latin typeface="Verdana" panose="020B0604030504040204" pitchFamily="34" charset="0"/>
              </a:rPr>
              <a:t>ESOGÜ Ar-Ge Koordinatörlüğü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0E66D2B-95D5-3ADF-6AE4-65CD7B2D5FF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36347" y="2631380"/>
            <a:ext cx="5271303" cy="283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87060" y="5461516"/>
            <a:ext cx="8765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u="sng" dirty="0">
                <a:solidFill>
                  <a:srgbClr val="000000"/>
                </a:solidFill>
                <a:hlinkClick r:id="rId3"/>
              </a:rPr>
              <a:t>https://cbddo.gov.tr/haberler/6553/dijital-inovasyon-is-birligi-platformu-diib-protokolu-imzalandi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8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66398C36-6A86-E10E-F632-14B3D704C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080375" y="-82550"/>
            <a:ext cx="1073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24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87449" y="304800"/>
            <a:ext cx="7389813" cy="1216025"/>
          </a:xfrm>
        </p:spPr>
        <p:txBody>
          <a:bodyPr/>
          <a:lstStyle/>
          <a:p>
            <a:r>
              <a:rPr lang="tr-TR" sz="3000" b="1" dirty="0"/>
              <a:t>AIR4Industry </a:t>
            </a:r>
            <a:r>
              <a:rPr lang="tr-TR" sz="3000" b="1" dirty="0" smtClean="0"/>
              <a:t>EDIH:</a:t>
            </a:r>
            <a:br>
              <a:rPr lang="tr-TR" sz="3000" b="1" dirty="0" smtClean="0"/>
            </a:br>
            <a:r>
              <a:rPr lang="tr-TR" sz="3000" b="1" dirty="0" smtClean="0"/>
              <a:t>AVRUPA </a:t>
            </a:r>
            <a:r>
              <a:rPr lang="tr-TR" sz="3000" b="1" dirty="0"/>
              <a:t>DİJİTAL İNOVASYON MERKEZLERİ (ADİM)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0375" y="1740685"/>
            <a:ext cx="6309518" cy="4267200"/>
          </a:xfrm>
        </p:spPr>
        <p:txBody>
          <a:bodyPr/>
          <a:lstStyle/>
          <a:p>
            <a:r>
              <a:rPr lang="tr-TR" sz="2400" b="1" dirty="0" smtClean="0"/>
              <a:t>Akıllı Sistemler Uygulama ve Araştırma Merkezi (Koordinatör</a:t>
            </a:r>
            <a:r>
              <a:rPr lang="tr-TR" sz="2400" dirty="0" smtClean="0"/>
              <a:t>)</a:t>
            </a:r>
          </a:p>
          <a:p>
            <a:pPr lvl="1"/>
            <a:r>
              <a:rPr lang="tr-TR" sz="2000" dirty="0" smtClean="0"/>
              <a:t>Eskişehir Sanayi Odası</a:t>
            </a:r>
          </a:p>
          <a:p>
            <a:pPr lvl="1"/>
            <a:r>
              <a:rPr lang="tr-TR" sz="2000" dirty="0"/>
              <a:t>Bursa Sanayi Odası-Model Fabrika</a:t>
            </a:r>
          </a:p>
          <a:p>
            <a:pPr lvl="1"/>
            <a:r>
              <a:rPr lang="tr-TR" sz="2000" dirty="0" smtClean="0"/>
              <a:t>OTOKAR</a:t>
            </a:r>
          </a:p>
          <a:p>
            <a:pPr lvl="1"/>
            <a:r>
              <a:rPr lang="tr-TR" sz="2000" dirty="0"/>
              <a:t>HKTM </a:t>
            </a:r>
          </a:p>
          <a:p>
            <a:pPr lvl="1"/>
            <a:r>
              <a:rPr lang="tr-TR" sz="2000" dirty="0" smtClean="0"/>
              <a:t>TÜBİTAK-BILGEM </a:t>
            </a:r>
            <a:endParaRPr lang="tr-TR" sz="2000" dirty="0"/>
          </a:p>
          <a:p>
            <a:pPr lvl="1"/>
            <a:r>
              <a:rPr lang="tr-TR" sz="2000" dirty="0" smtClean="0"/>
              <a:t>Eskişehir Ticaret Odası</a:t>
            </a:r>
          </a:p>
          <a:p>
            <a:pPr lvl="1"/>
            <a:r>
              <a:rPr lang="tr-TR" sz="2000" dirty="0" smtClean="0"/>
              <a:t>ULUTEK TGB</a:t>
            </a:r>
            <a:endParaRPr lang="tr-TR" sz="2000" dirty="0"/>
          </a:p>
          <a:p>
            <a:r>
              <a:rPr lang="tr-TR" sz="2400" dirty="0" smtClean="0"/>
              <a:t>Hedef Çalışma: </a:t>
            </a:r>
            <a:r>
              <a:rPr lang="tr-TR" sz="2400" dirty="0" err="1" smtClean="0"/>
              <a:t>Green</a:t>
            </a:r>
            <a:r>
              <a:rPr lang="tr-TR" sz="2400" dirty="0" smtClean="0"/>
              <a:t> </a:t>
            </a:r>
            <a:r>
              <a:rPr lang="tr-TR" sz="2400" dirty="0" err="1" smtClean="0"/>
              <a:t>Deal+Dijital</a:t>
            </a:r>
            <a:r>
              <a:rPr lang="tr-TR" sz="2400" dirty="0" smtClean="0"/>
              <a:t> Uygulama</a:t>
            </a:r>
            <a:endParaRPr lang="tr-TR" sz="24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ESOGÜ Ar-Ge Koordinatörlüğü</a:t>
            </a:r>
            <a:endParaRPr lang="tr-TR"/>
          </a:p>
        </p:txBody>
      </p:sp>
      <p:pic>
        <p:nvPicPr>
          <p:cNvPr id="6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66398C36-6A86-E10E-F632-14B3D704C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080375" y="-82550"/>
            <a:ext cx="1073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Eskişehir Sanayi Odası | Linke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4" descr="Eskişehir Sanayi Odası | Linked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411" y="1721221"/>
            <a:ext cx="853514" cy="807790"/>
          </a:xfrm>
          <a:prstGeom prst="rect">
            <a:avLst/>
          </a:prstGeom>
        </p:spPr>
      </p:pic>
      <p:sp>
        <p:nvSpPr>
          <p:cNvPr id="10" name="AutoShape 6" descr="Bursa Ticaret ve Sanayi Odası - Vikiped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274" y="2418515"/>
            <a:ext cx="751939" cy="75193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2998261"/>
            <a:ext cx="1044030" cy="49534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375" y="3236124"/>
            <a:ext cx="1463167" cy="784928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937" y="3596193"/>
            <a:ext cx="1147397" cy="952197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8572" y="4288155"/>
            <a:ext cx="629481" cy="61397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2139" y="4902132"/>
            <a:ext cx="1575796" cy="8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2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Başlık 1">
            <a:extLst>
              <a:ext uri="{FF2B5EF4-FFF2-40B4-BE49-F238E27FC236}">
                <a16:creationId xmlns:a16="http://schemas.microsoft.com/office/drawing/2014/main" id="{C1EF2FD4-0C89-E5E6-21C8-CED5815D3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04800"/>
            <a:ext cx="6192838" cy="1066800"/>
          </a:xfrm>
        </p:spPr>
        <p:txBody>
          <a:bodyPr/>
          <a:lstStyle/>
          <a:p>
            <a:r>
              <a:rPr lang="tr-TR" altLang="tr-TR" sz="2800" b="1"/>
              <a:t>Akıllı Sistemler Uygulama ve Araştırma Merkezi (CISAR)</a:t>
            </a:r>
            <a:endParaRPr lang="en-US" altLang="tr-TR" sz="280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B9B8FEB-8E2F-093F-BE98-A8B0A7299F72}"/>
              </a:ext>
            </a:extLst>
          </p:cNvPr>
          <p:cNvSpPr txBox="1"/>
          <p:nvPr/>
        </p:nvSpPr>
        <p:spPr>
          <a:xfrm>
            <a:off x="584200" y="1765300"/>
            <a:ext cx="7993063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b="1" dirty="0"/>
              <a:t>Hedefler</a:t>
            </a:r>
          </a:p>
          <a:p>
            <a:pPr eaLnBrk="1" hangingPunct="1">
              <a:defRPr/>
            </a:pPr>
            <a:r>
              <a:rPr lang="tr-TR" b="1" dirty="0" smtClean="0">
                <a:solidFill>
                  <a:srgbClr val="0070C0"/>
                </a:solidFill>
              </a:rPr>
              <a:t>Tematik </a:t>
            </a:r>
            <a:r>
              <a:rPr lang="tr-TR" b="1" dirty="0">
                <a:solidFill>
                  <a:srgbClr val="0070C0"/>
                </a:solidFill>
              </a:rPr>
              <a:t>Alanları </a:t>
            </a:r>
            <a:r>
              <a:rPr lang="tr-TR" b="1" dirty="0" smtClean="0">
                <a:solidFill>
                  <a:srgbClr val="0070C0"/>
                </a:solidFill>
              </a:rPr>
              <a:t>Güçlendirme: </a:t>
            </a:r>
            <a:r>
              <a:rPr lang="tr-TR" b="1" dirty="0" smtClean="0">
                <a:solidFill>
                  <a:srgbClr val="FF0000"/>
                </a:solidFill>
              </a:rPr>
              <a:t>Yeşil </a:t>
            </a:r>
            <a:r>
              <a:rPr lang="tr-TR" b="1" dirty="0">
                <a:solidFill>
                  <a:srgbClr val="FF0000"/>
                </a:solidFill>
              </a:rPr>
              <a:t>ve Dijital </a:t>
            </a:r>
            <a:r>
              <a:rPr lang="tr-TR" b="1" dirty="0" smtClean="0">
                <a:solidFill>
                  <a:srgbClr val="FF0000"/>
                </a:solidFill>
              </a:rPr>
              <a:t>Dönüşüm çalışmalarında</a:t>
            </a:r>
            <a:r>
              <a:rPr lang="tr-TR" dirty="0" smtClean="0"/>
              <a:t> </a:t>
            </a:r>
            <a:r>
              <a:rPr lang="tr-TR" b="1" dirty="0">
                <a:solidFill>
                  <a:srgbClr val="0070C0"/>
                </a:solidFill>
              </a:rPr>
              <a:t>Ulusal ve Uluslar arası Ar-Ge işbirliklerinin artırılması </a:t>
            </a:r>
            <a:endParaRPr lang="tr-TR" dirty="0" smtClean="0"/>
          </a:p>
          <a:p>
            <a:pPr eaLnBrk="1" hangingPunct="1">
              <a:defRPr/>
            </a:pPr>
            <a:endParaRPr lang="tr-TR" altLang="tr-TR" b="1" dirty="0" smtClean="0">
              <a:latin typeface="+mn-lt"/>
            </a:endParaRPr>
          </a:p>
          <a:p>
            <a:pPr eaLnBrk="1" hangingPunct="1">
              <a:defRPr/>
            </a:pPr>
            <a:endParaRPr lang="tr-TR" altLang="tr-TR" b="1" dirty="0">
              <a:latin typeface="+mn-lt"/>
            </a:endParaRPr>
          </a:p>
          <a:p>
            <a:pPr eaLnBrk="1" hangingPunct="1">
              <a:defRPr/>
            </a:pPr>
            <a:r>
              <a:rPr lang="tr-TR" dirty="0"/>
              <a:t>İletişim:</a:t>
            </a:r>
          </a:p>
          <a:p>
            <a:pPr eaLnBrk="1" hangingPunct="1">
              <a:defRPr/>
            </a:pPr>
            <a:r>
              <a:rPr lang="tr-TR" dirty="0">
                <a:hlinkClick r:id="rId2"/>
              </a:rPr>
              <a:t>ayazici@ogu.edu.tr</a:t>
            </a:r>
            <a:endParaRPr lang="tr-TR" dirty="0"/>
          </a:p>
          <a:p>
            <a:pPr eaLnBrk="1" hangingPunct="1">
              <a:defRPr/>
            </a:pPr>
            <a:r>
              <a:rPr lang="tr-TR" dirty="0">
                <a:hlinkClick r:id="rId3"/>
              </a:rPr>
              <a:t>incid@ogu.edu.tr</a:t>
            </a:r>
            <a:endParaRPr lang="tr-TR" dirty="0"/>
          </a:p>
          <a:p>
            <a:pPr eaLnBrk="1" hangingPunct="1">
              <a:defRPr/>
            </a:pPr>
            <a:r>
              <a:rPr lang="tr-TR" dirty="0">
                <a:hlinkClick r:id="rId4"/>
              </a:rPr>
              <a:t>kozkan@ogu.edu.tr</a:t>
            </a:r>
            <a:endParaRPr lang="tr-TR" dirty="0"/>
          </a:p>
          <a:p>
            <a:pPr eaLnBrk="1" hangingPunct="1">
              <a:defRPr/>
            </a:pPr>
            <a:endParaRPr lang="tr-TR" altLang="tr-TR" dirty="0"/>
          </a:p>
          <a:p>
            <a:pPr eaLnBrk="1" hangingPunct="1">
              <a:defRPr/>
            </a:pPr>
            <a:r>
              <a:rPr lang="tr-TR" altLang="tr-TR" dirty="0"/>
              <a:t>Web: </a:t>
            </a:r>
            <a:r>
              <a:rPr lang="en-US" altLang="tr-TR" dirty="0">
                <a:latin typeface="+mn-lt"/>
                <a:hlinkClick r:id="rId5"/>
              </a:rPr>
              <a:t>https://cisar.ogu.edu.tr/</a:t>
            </a:r>
            <a:endParaRPr lang="tr-TR" altLang="tr-TR" dirty="0">
              <a:latin typeface="+mn-lt"/>
            </a:endParaRPr>
          </a:p>
          <a:p>
            <a:pPr eaLnBrk="1" hangingPunct="1">
              <a:defRPr/>
            </a:pPr>
            <a:r>
              <a:rPr lang="tr-TR" altLang="tr-TR" dirty="0"/>
              <a:t>Tel: (222) 239 37 50/7005</a:t>
            </a:r>
            <a:endParaRPr lang="en-US" altLang="tr-TR" dirty="0"/>
          </a:p>
          <a:p>
            <a:pPr algn="ctr" eaLnBrk="1" hangingPunct="1">
              <a:defRPr/>
            </a:pPr>
            <a:endParaRPr lang="tr-TR" altLang="tr-TR" dirty="0"/>
          </a:p>
          <a:p>
            <a:pPr eaLnBrk="1" hangingPunct="1">
              <a:defRPr/>
            </a:pPr>
            <a:r>
              <a:rPr lang="tr-TR" altLang="tr-TR" dirty="0"/>
              <a:t>Adres: ESOGÜ Teknoloji ve </a:t>
            </a:r>
            <a:r>
              <a:rPr lang="tr-TR" altLang="tr-TR" dirty="0" err="1"/>
              <a:t>İnovasyon</a:t>
            </a:r>
            <a:r>
              <a:rPr lang="tr-TR" altLang="tr-TR" dirty="0"/>
              <a:t> Merkezi Binası, 26040 Batı Meşelik Yerleşkesi, Eskişehir, Türkiye</a:t>
            </a:r>
          </a:p>
          <a:p>
            <a:pPr algn="ctr" eaLnBrk="1" hangingPunct="1">
              <a:defRPr/>
            </a:pPr>
            <a:endParaRPr lang="tr-TR" altLang="tr-TR" dirty="0">
              <a:latin typeface="+mn-lt"/>
            </a:endParaRPr>
          </a:p>
        </p:txBody>
      </p:sp>
      <p:pic>
        <p:nvPicPr>
          <p:cNvPr id="48133" name="7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CF479756-275F-5534-9ABC-F22ED4EE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7885113" y="79375"/>
            <a:ext cx="12541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>
            <a:extLst>
              <a:ext uri="{FF2B5EF4-FFF2-40B4-BE49-F238E27FC236}">
                <a16:creationId xmlns:a16="http://schemas.microsoft.com/office/drawing/2014/main" id="{5800856E-A689-6E29-8FE1-DFCE2C13F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/>
              <a:t>Sunum Planı</a:t>
            </a:r>
          </a:p>
        </p:txBody>
      </p:sp>
      <p:sp>
        <p:nvSpPr>
          <p:cNvPr id="7171" name="2 İçerik Yer Tutucusu">
            <a:extLst>
              <a:ext uri="{FF2B5EF4-FFF2-40B4-BE49-F238E27FC236}">
                <a16:creationId xmlns:a16="http://schemas.microsoft.com/office/drawing/2014/main" id="{C2330A65-B776-FF3C-0716-79C669D750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7534275" cy="42672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tr-TR" altLang="tr-TR" sz="2200" dirty="0">
                <a:ea typeface="Calibri" panose="020F0502020204030204" pitchFamily="34" charset="0"/>
                <a:cs typeface="Times New Roman" panose="02020603050405020304" pitchFamily="18" charset="0"/>
              </a:rPr>
              <a:t>Hedef, misyon</a:t>
            </a:r>
          </a:p>
          <a:p>
            <a:pPr>
              <a:spcBef>
                <a:spcPct val="0"/>
              </a:spcBef>
              <a:defRPr/>
            </a:pPr>
            <a:r>
              <a:rPr lang="tr-TR" altLang="tr-TR" sz="2200" dirty="0">
                <a:ea typeface="Calibri" panose="020F0502020204030204" pitchFamily="34" charset="0"/>
                <a:cs typeface="Times New Roman" panose="02020603050405020304" pitchFamily="18" charset="0"/>
              </a:rPr>
              <a:t>Araştırma alanları</a:t>
            </a:r>
          </a:p>
          <a:p>
            <a:pPr>
              <a:spcBef>
                <a:spcPct val="0"/>
              </a:spcBef>
              <a:defRPr/>
            </a:pPr>
            <a:r>
              <a:rPr lang="tr-TR" altLang="tr-TR" sz="2200" dirty="0">
                <a:ea typeface="Calibri" panose="020F0502020204030204" pitchFamily="34" charset="0"/>
                <a:cs typeface="Times New Roman" panose="02020603050405020304" pitchFamily="18" charset="0"/>
              </a:rPr>
              <a:t>Laboratuvarlar </a:t>
            </a:r>
          </a:p>
          <a:p>
            <a:pPr>
              <a:spcBef>
                <a:spcPct val="0"/>
              </a:spcBef>
              <a:defRPr/>
            </a:pPr>
            <a:r>
              <a:rPr lang="tr-TR" altLang="tr-T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Yönetim</a:t>
            </a:r>
          </a:p>
          <a:p>
            <a:pPr>
              <a:spcBef>
                <a:spcPct val="0"/>
              </a:spcBef>
              <a:defRPr/>
            </a:pPr>
            <a:r>
              <a:rPr lang="tr-TR" altLang="tr-T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Ulusal-uluslararası işbirlikleri</a:t>
            </a:r>
          </a:p>
          <a:p>
            <a:pPr>
              <a:spcBef>
                <a:spcPct val="0"/>
              </a:spcBef>
              <a:defRPr/>
            </a:pPr>
            <a:r>
              <a:rPr lang="tr-TR" sz="2400" dirty="0" smtClean="0"/>
              <a:t>Sürdürülebilirlik</a:t>
            </a:r>
            <a:r>
              <a:rPr lang="tr-TR" sz="2400" dirty="0"/>
              <a:t>; Yeşil ve Dijital Dönüşüm Projeler</a:t>
            </a:r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tr-TR" altLang="tr-T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altLang="tr-TR" sz="2200" dirty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>
              <a:defRPr/>
            </a:pPr>
            <a:endParaRPr lang="tr-TR" altLang="tr-T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16B8A5F6-E6EB-6742-D5D3-AD9CB40F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107363" y="-55563"/>
            <a:ext cx="1036637" cy="110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>
            <a:extLst>
              <a:ext uri="{FF2B5EF4-FFF2-40B4-BE49-F238E27FC236}">
                <a16:creationId xmlns:a16="http://schemas.microsoft.com/office/drawing/2014/main" id="{0EFE6A96-1CA6-FDFA-1ECF-3FD850847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304800"/>
            <a:ext cx="7416800" cy="1216025"/>
          </a:xfrm>
        </p:spPr>
        <p:txBody>
          <a:bodyPr/>
          <a:lstStyle/>
          <a:p>
            <a:r>
              <a:rPr lang="tr-TR" altLang="tr-TR" sz="3200" b="1"/>
              <a:t>Akıllı Sistemler Uygulama ve Araştırma Merkezi (CISAR)</a:t>
            </a:r>
          </a:p>
        </p:txBody>
      </p:sp>
      <p:sp>
        <p:nvSpPr>
          <p:cNvPr id="9219" name="2 İçerik Yer Tutucusu">
            <a:extLst>
              <a:ext uri="{FF2B5EF4-FFF2-40B4-BE49-F238E27FC236}">
                <a16:creationId xmlns:a16="http://schemas.microsoft.com/office/drawing/2014/main" id="{24D4D158-97C4-7668-73AC-2019B52171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1700213"/>
            <a:ext cx="8407400" cy="46291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r-TR" altLang="tr-TR" sz="1800" b="1" dirty="0"/>
              <a:t>Hedef</a:t>
            </a:r>
            <a:r>
              <a:rPr lang="tr-TR" altLang="tr-TR" sz="1800" dirty="0"/>
              <a:t>: Akıllı sistemlerin tasarımı ve uygulanması. </a:t>
            </a:r>
            <a:r>
              <a:rPr lang="tr-TR" altLang="tr-TR" sz="1800" b="1" dirty="0">
                <a:solidFill>
                  <a:srgbClr val="FF0000"/>
                </a:solidFill>
              </a:rPr>
              <a:t>Yapay zekanın </a:t>
            </a:r>
            <a:r>
              <a:rPr lang="tr-TR" altLang="tr-TR" sz="1800" dirty="0"/>
              <a:t>endüstride farklı alanlarda uygulanması</a:t>
            </a:r>
          </a:p>
          <a:p>
            <a:pPr>
              <a:buFont typeface="Wingdings" pitchFamily="2" charset="2"/>
              <a:buNone/>
              <a:defRPr/>
            </a:pPr>
            <a:r>
              <a:rPr lang="tr-TR" altLang="tr-TR" sz="1800" b="1" dirty="0"/>
              <a:t>Araştırma Alanları</a:t>
            </a:r>
            <a:r>
              <a:rPr lang="tr-TR" altLang="tr-TR" sz="1800" dirty="0"/>
              <a:t>:</a:t>
            </a:r>
          </a:p>
          <a:p>
            <a:pPr>
              <a:defRPr/>
            </a:pPr>
            <a:r>
              <a:rPr lang="tr-TR" altLang="tr-TR" sz="1800" dirty="0"/>
              <a:t>Akıllı Fabrikalar, Endüstri 4.0</a:t>
            </a:r>
          </a:p>
          <a:p>
            <a:pPr>
              <a:defRPr/>
            </a:pPr>
            <a:r>
              <a:rPr lang="tr-TR" altLang="tr-TR" sz="1800" dirty="0"/>
              <a:t>Robotik,</a:t>
            </a:r>
          </a:p>
          <a:p>
            <a:pPr>
              <a:defRPr/>
            </a:pPr>
            <a:r>
              <a:rPr lang="tr-TR" altLang="tr-TR" sz="1800" dirty="0"/>
              <a:t>Akıllı Tarım, </a:t>
            </a:r>
          </a:p>
          <a:p>
            <a:pPr>
              <a:defRPr/>
            </a:pPr>
            <a:r>
              <a:rPr lang="tr-TR" altLang="tr-TR" sz="1800" dirty="0"/>
              <a:t>Enerji, Akıllı Ağlar</a:t>
            </a:r>
          </a:p>
          <a:p>
            <a:pPr>
              <a:defRPr/>
            </a:pPr>
            <a:r>
              <a:rPr lang="tr-TR" altLang="tr-TR" sz="1800" dirty="0"/>
              <a:t>Sağlıkta Yapay Zeka,</a:t>
            </a:r>
          </a:p>
          <a:p>
            <a:pPr>
              <a:defRPr/>
            </a:pPr>
            <a:r>
              <a:rPr lang="tr-TR" altLang="tr-TR" sz="1800" dirty="0"/>
              <a:t>Bilgi Güvenliği, Yazılım Güvenirliği</a:t>
            </a:r>
          </a:p>
          <a:p>
            <a:pPr>
              <a:defRPr/>
            </a:pPr>
            <a:r>
              <a:rPr lang="tr-TR" altLang="tr-TR" sz="1800" dirty="0"/>
              <a:t>Akıllı Şehirler ve Ulaşım Sistemleri</a:t>
            </a:r>
          </a:p>
          <a:p>
            <a:pPr>
              <a:defRPr/>
            </a:pPr>
            <a:r>
              <a:rPr lang="tr-TR" altLang="tr-TR" sz="1800" dirty="0"/>
              <a:t>Diğer Endüstriyel uygulamalar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1800" b="1" dirty="0"/>
              <a:t>Misyon: </a:t>
            </a: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/>
              <a:t>U</a:t>
            </a:r>
            <a:r>
              <a:rPr lang="tr-TR" sz="1800" dirty="0">
                <a:solidFill>
                  <a:srgbClr val="202124"/>
                </a:solidFill>
                <a:latin typeface="arial" panose="020B0604020202020204" pitchFamily="34" charset="0"/>
              </a:rPr>
              <a:t>lusal ve uluslararası tüm paydaşlarla akıllı sistem araştırma işbirlikleri yürütmek, ulusal ve uluslararası ortak projelerle lider bir araştırma merkezi olmak.</a:t>
            </a:r>
            <a:endParaRPr lang="tr-TR" altLang="tr-TR" sz="1800" b="1" dirty="0"/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1800" dirty="0"/>
          </a:p>
          <a:p>
            <a:pPr>
              <a:defRPr/>
            </a:pPr>
            <a:endParaRPr lang="tr-TR" altLang="tr-TR" sz="1800" dirty="0"/>
          </a:p>
          <a:p>
            <a:pPr>
              <a:defRPr/>
            </a:pPr>
            <a:endParaRPr lang="tr-TR" altLang="tr-TR" sz="1800" dirty="0"/>
          </a:p>
          <a:p>
            <a:pPr>
              <a:defRPr/>
            </a:pPr>
            <a:endParaRPr lang="tr-TR" altLang="tr-TR" sz="1800" dirty="0"/>
          </a:p>
        </p:txBody>
      </p:sp>
      <p:pic>
        <p:nvPicPr>
          <p:cNvPr id="8196" name="Picture 10" descr="C:\Users\ayazici\Desktop\AkıllıSistBina.jpg">
            <a:extLst>
              <a:ext uri="{FF2B5EF4-FFF2-40B4-BE49-F238E27FC236}">
                <a16:creationId xmlns:a16="http://schemas.microsoft.com/office/drawing/2014/main" id="{F39615F2-EB00-AB44-6C71-8A2F19C30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76475"/>
            <a:ext cx="20542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6 Metin kutusu">
            <a:extLst>
              <a:ext uri="{FF2B5EF4-FFF2-40B4-BE49-F238E27FC236}">
                <a16:creationId xmlns:a16="http://schemas.microsoft.com/office/drawing/2014/main" id="{1B2FED34-3BF6-7961-2961-C2A263A2B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219450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800"/>
              <a:t>Teknoloji ve İnovasyon Merkezi</a:t>
            </a:r>
          </a:p>
        </p:txBody>
      </p:sp>
      <p:pic>
        <p:nvPicPr>
          <p:cNvPr id="8198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FB6EE973-6E85-C1F4-E764-432988E29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020050" y="0"/>
            <a:ext cx="11239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Unvan 1">
            <a:extLst>
              <a:ext uri="{FF2B5EF4-FFF2-40B4-BE49-F238E27FC236}">
                <a16:creationId xmlns:a16="http://schemas.microsoft.com/office/drawing/2014/main" id="{396563EB-2A2E-278B-DC9F-2D314AE3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9275"/>
            <a:ext cx="7488238" cy="971550"/>
          </a:xfrm>
        </p:spPr>
        <p:txBody>
          <a:bodyPr/>
          <a:lstStyle/>
          <a:p>
            <a:r>
              <a:rPr lang="tr-TR" altLang="tr-TR"/>
              <a:t>CISAR Yönetim</a:t>
            </a:r>
          </a:p>
        </p:txBody>
      </p:sp>
      <p:sp>
        <p:nvSpPr>
          <p:cNvPr id="11267" name="İçerik Yer Tutucusu 2">
            <a:extLst>
              <a:ext uri="{FF2B5EF4-FFF2-40B4-BE49-F238E27FC236}">
                <a16:creationId xmlns:a16="http://schemas.microsoft.com/office/drawing/2014/main" id="{9E12E750-3244-8A24-54FD-3F372583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90688"/>
            <a:ext cx="7776864" cy="28904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tr-TR" sz="1800" b="1" dirty="0"/>
              <a:t>Merkez </a:t>
            </a:r>
            <a:r>
              <a:rPr lang="tr-TR" altLang="tr-TR" sz="1800" b="1" dirty="0" smtClean="0"/>
              <a:t>Müdürü: </a:t>
            </a:r>
            <a:r>
              <a:rPr lang="tr-TR" altLang="tr-TR" sz="1600" dirty="0" smtClean="0"/>
              <a:t>Prof</a:t>
            </a:r>
            <a:r>
              <a:rPr lang="tr-TR" altLang="tr-TR" sz="1600" dirty="0"/>
              <a:t>. Dr. Ahmet </a:t>
            </a:r>
            <a:r>
              <a:rPr lang="tr-TR" altLang="tr-TR" sz="1600" dirty="0" smtClean="0"/>
              <a:t>YAZICI, </a:t>
            </a:r>
            <a:r>
              <a:rPr lang="tr-TR" altLang="tr-TR" sz="1600" dirty="0" smtClean="0">
                <a:hlinkClick r:id="rId2"/>
              </a:rPr>
              <a:t>ayazici@ogu.edu.tr</a:t>
            </a:r>
            <a:endParaRPr lang="tr-TR" altLang="tr-TR" sz="16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tr-TR" altLang="tr-TR" sz="1800" b="1" dirty="0" smtClean="0"/>
              <a:t>M. Yardımcısı</a:t>
            </a:r>
            <a:r>
              <a:rPr lang="tr-TR" altLang="tr-TR" sz="1800" dirty="0" smtClean="0"/>
              <a:t>	: Prof</a:t>
            </a:r>
            <a:r>
              <a:rPr lang="tr-TR" altLang="tr-TR" sz="1800" dirty="0"/>
              <a:t>. Dr. İnci </a:t>
            </a:r>
            <a:r>
              <a:rPr lang="tr-TR" altLang="tr-TR" sz="1800" dirty="0" smtClean="0"/>
              <a:t>SARIÇİÇEK, </a:t>
            </a:r>
            <a:r>
              <a:rPr lang="tr-TR" altLang="tr-TR" sz="1800" dirty="0" smtClean="0">
                <a:hlinkClick r:id="rId3"/>
              </a:rPr>
              <a:t>incid@ogu.edu.tr</a:t>
            </a:r>
            <a:endParaRPr lang="tr-TR" altLang="tr-TR" sz="1800" dirty="0"/>
          </a:p>
          <a:p>
            <a:pPr marL="0" indent="0" eaLnBrk="1" hangingPunct="1">
              <a:buFont typeface="Wingdings" pitchFamily="2" charset="2"/>
              <a:buNone/>
            </a:pPr>
            <a:r>
              <a:rPr lang="tr-TR" altLang="tr-TR" sz="1800" b="1" dirty="0" smtClean="0"/>
              <a:t>M. Yardımcısı	</a:t>
            </a:r>
            <a:r>
              <a:rPr lang="tr-TR" altLang="tr-TR" sz="1800" dirty="0" smtClean="0"/>
              <a:t>: Prof</a:t>
            </a:r>
            <a:r>
              <a:rPr lang="tr-TR" altLang="tr-TR" sz="1800" dirty="0"/>
              <a:t>. Dr. Kemal </a:t>
            </a:r>
            <a:r>
              <a:rPr lang="tr-TR" altLang="tr-TR" sz="1800" dirty="0" smtClean="0"/>
              <a:t>ÖZKAN, </a:t>
            </a:r>
            <a:r>
              <a:rPr lang="tr-TR" altLang="tr-TR" sz="1800" dirty="0" smtClean="0">
                <a:hlinkClick r:id="rId4"/>
              </a:rPr>
              <a:t>kozkan@ogu.edu.tr</a:t>
            </a:r>
            <a:endParaRPr lang="tr-TR" altLang="tr-TR" sz="18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tr-TR" altLang="tr-TR" sz="1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tr-TR" altLang="tr-TR" sz="1800" b="1" dirty="0" smtClean="0"/>
              <a:t>Yönetim Kurulu: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tr-TR" altLang="tr-TR" sz="1800" dirty="0" smtClean="0"/>
              <a:t>Prof</a:t>
            </a:r>
            <a:r>
              <a:rPr lang="tr-TR" altLang="tr-TR" sz="1800" dirty="0"/>
              <a:t>. Dr</a:t>
            </a:r>
            <a:r>
              <a:rPr lang="tr-TR" altLang="tr-TR" sz="1800" dirty="0" smtClean="0"/>
              <a:t>. Osman </a:t>
            </a:r>
            <a:r>
              <a:rPr lang="tr-TR" altLang="tr-TR" sz="1800" dirty="0"/>
              <a:t>PARLAKTUNA		</a:t>
            </a:r>
            <a:endParaRPr lang="tr-TR" altLang="tr-TR" sz="1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tr-TR" altLang="tr-TR" sz="1800" dirty="0" smtClean="0"/>
              <a:t>Prof. Dr. Metin </a:t>
            </a:r>
            <a:r>
              <a:rPr lang="tr-TR" altLang="tr-TR" sz="1800" dirty="0"/>
              <a:t>ÖZKAN</a:t>
            </a:r>
          </a:p>
          <a:p>
            <a:pPr marL="0" indent="0">
              <a:buNone/>
            </a:pPr>
            <a:r>
              <a:rPr lang="tr-TR" altLang="tr-TR" sz="1800" dirty="0" smtClean="0"/>
              <a:t>Prof</a:t>
            </a:r>
            <a:r>
              <a:rPr lang="tr-TR" altLang="tr-TR" sz="1800" dirty="0"/>
              <a:t>. Dr. </a:t>
            </a:r>
            <a:r>
              <a:rPr lang="tr-TR" altLang="tr-TR" sz="1800" dirty="0" smtClean="0"/>
              <a:t>Aydın SİPAHİOĞLU</a:t>
            </a:r>
          </a:p>
          <a:p>
            <a:pPr marL="0" indent="0">
              <a:buNone/>
            </a:pPr>
            <a:r>
              <a:rPr lang="tr-TR" altLang="tr-TR" sz="1800" dirty="0" smtClean="0"/>
              <a:t>Doç</a:t>
            </a:r>
            <a:r>
              <a:rPr lang="tr-TR" altLang="tr-TR" sz="1800" dirty="0"/>
              <a:t>. Dr</a:t>
            </a:r>
            <a:r>
              <a:rPr lang="tr-TR" altLang="tr-TR" sz="1800" dirty="0" smtClean="0"/>
              <a:t>. Eyüp </a:t>
            </a:r>
            <a:r>
              <a:rPr lang="tr-TR" altLang="tr-TR" sz="1800" dirty="0"/>
              <a:t>ÇİNAR</a:t>
            </a:r>
          </a:p>
          <a:p>
            <a:pPr marL="0" indent="0">
              <a:buNone/>
            </a:pPr>
            <a:endParaRPr lang="tr-TR" altLang="tr-TR" sz="1400" dirty="0"/>
          </a:p>
          <a:p>
            <a:pPr marL="0" indent="0">
              <a:buNone/>
            </a:pPr>
            <a:endParaRPr lang="tr-TR" altLang="tr-TR" sz="1400" dirty="0"/>
          </a:p>
          <a:p>
            <a:pPr marL="0" indent="0">
              <a:buNone/>
            </a:pPr>
            <a:endParaRPr lang="tr-TR" altLang="tr-TR" sz="1400" dirty="0"/>
          </a:p>
          <a:p>
            <a:pPr marL="1306513" lvl="3" indent="0" eaLnBrk="1" hangingPunct="1">
              <a:buFont typeface="Wingdings" pitchFamily="2" charset="2"/>
              <a:buNone/>
            </a:pPr>
            <a:endParaRPr lang="tr-TR" altLang="tr-TR" dirty="0"/>
          </a:p>
        </p:txBody>
      </p:sp>
      <p:pic>
        <p:nvPicPr>
          <p:cNvPr id="11271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5A319AC0-7E0A-06D4-1DDF-7A6E90C3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243888" y="-55563"/>
            <a:ext cx="9001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2C57D9B0-18F0-A6F5-D280-45F0CED9F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146300"/>
            <a:ext cx="7316787" cy="45227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Intelligent Factory and Robotics Laboratory </a:t>
            </a:r>
            <a:r>
              <a:rPr lang="tr-TR" sz="1800" dirty="0"/>
              <a:t> (IFARLAB)</a:t>
            </a:r>
            <a:r>
              <a:rPr lang="tr-TR" sz="18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tr-TR" sz="1800" dirty="0"/>
              <a:t>(</a:t>
            </a:r>
            <a:r>
              <a:rPr lang="tr-TR" sz="1800" dirty="0">
                <a:hlinkClick r:id="rId3"/>
              </a:rPr>
              <a:t>https</a:t>
            </a:r>
            <a:r>
              <a:rPr lang="tr-TR" sz="1800" b="1" dirty="0">
                <a:solidFill>
                  <a:srgbClr val="FF0000"/>
                </a:solidFill>
                <a:hlinkClick r:id="rId3"/>
              </a:rPr>
              <a:t>://</a:t>
            </a:r>
            <a:r>
              <a:rPr lang="tr-TR" sz="1800" dirty="0">
                <a:hlinkClick r:id="rId3"/>
              </a:rPr>
              <a:t>ifarlab.ogu.edu.tr</a:t>
            </a:r>
            <a:r>
              <a:rPr lang="tr-TR" sz="1800" dirty="0">
                <a:solidFill>
                  <a:srgbClr val="FF0000"/>
                </a:solidFill>
                <a:hlinkClick r:id="rId3"/>
              </a:rPr>
              <a:t>/</a:t>
            </a:r>
            <a:r>
              <a:rPr lang="tr-TR" sz="1800" dirty="0"/>
              <a:t>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tr-TR" sz="1800" dirty="0" err="1">
                <a:hlinkClick r:id="rId4"/>
              </a:rPr>
              <a:t>Digital</a:t>
            </a:r>
            <a:r>
              <a:rPr lang="tr-TR" sz="1800" dirty="0">
                <a:hlinkClick r:id="rId4"/>
              </a:rPr>
              <a:t> </a:t>
            </a:r>
            <a:r>
              <a:rPr lang="tr-TR" sz="1800" dirty="0" err="1">
                <a:hlinkClick r:id="rId4"/>
              </a:rPr>
              <a:t>Innovation</a:t>
            </a:r>
            <a:r>
              <a:rPr lang="tr-TR" sz="1800" dirty="0">
                <a:hlinkClick r:id="rId4"/>
              </a:rPr>
              <a:t> </a:t>
            </a:r>
            <a:r>
              <a:rPr lang="tr-TR" sz="1800" dirty="0" err="1">
                <a:hlinkClick r:id="rId4"/>
              </a:rPr>
              <a:t>Hubs</a:t>
            </a:r>
            <a:r>
              <a:rPr lang="tr-TR" sz="1800" dirty="0">
                <a:hlinkClick r:id="rId4"/>
              </a:rPr>
              <a:t> (DIH) - Smart </a:t>
            </a:r>
            <a:r>
              <a:rPr lang="tr-TR" sz="1800" dirty="0" err="1">
                <a:hlinkClick r:id="rId4"/>
              </a:rPr>
              <a:t>Specialisation</a:t>
            </a:r>
            <a:r>
              <a:rPr lang="tr-TR" sz="1800" dirty="0">
                <a:hlinkClick r:id="rId4"/>
              </a:rPr>
              <a:t> Platform (europa.eu)</a:t>
            </a:r>
            <a:endParaRPr lang="en-US" altLang="tr-TR" sz="16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Artificial Intelligence and Robotics Laboratory</a:t>
            </a:r>
            <a:r>
              <a:rPr lang="tr-TR" sz="1800" dirty="0"/>
              <a:t> (AIRLAB) (</a:t>
            </a:r>
            <a:r>
              <a:rPr lang="tr-TR" sz="1800" dirty="0">
                <a:hlinkClick r:id="rId5"/>
              </a:rPr>
              <a:t>https://ai-robotlab.ogu.edu.tr/</a:t>
            </a:r>
            <a:r>
              <a:rPr lang="tr-TR" sz="1800" dirty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1800" dirty="0"/>
              <a:t>Smart </a:t>
            </a:r>
            <a:r>
              <a:rPr lang="tr-TR" sz="1800" dirty="0" err="1"/>
              <a:t>Agriculture</a:t>
            </a:r>
            <a:r>
              <a:rPr lang="tr-TR" sz="1800" dirty="0"/>
              <a:t> </a:t>
            </a:r>
            <a:r>
              <a:rPr lang="tr-TR" sz="1800" dirty="0" err="1"/>
              <a:t>Laboratory</a:t>
            </a:r>
            <a:r>
              <a:rPr lang="tr-TR" sz="1800" dirty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tr-TR" sz="1800" dirty="0"/>
              <a:t>     (</a:t>
            </a:r>
            <a:r>
              <a:rPr lang="tr-TR" sz="1800" dirty="0">
                <a:hlinkClick r:id="rId6"/>
              </a:rPr>
              <a:t>https://sal.ogu.edu.tr/</a:t>
            </a:r>
            <a:r>
              <a:rPr lang="tr-TR" sz="1800" dirty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1800" dirty="0"/>
              <a:t>Software </a:t>
            </a:r>
            <a:r>
              <a:rPr lang="tr-TR" sz="1800" dirty="0" err="1"/>
              <a:t>Reliability</a:t>
            </a:r>
            <a:r>
              <a:rPr lang="tr-TR" sz="1800" dirty="0"/>
              <a:t> </a:t>
            </a:r>
            <a:r>
              <a:rPr lang="tr-TR" sz="1800" dirty="0" err="1"/>
              <a:t>Laboratory</a:t>
            </a:r>
            <a:r>
              <a:rPr lang="tr-TR" sz="1800" dirty="0"/>
              <a:t> (</a:t>
            </a:r>
            <a:r>
              <a:rPr lang="tr-TR" sz="1800" dirty="0">
                <a:hlinkClick r:id="rId7"/>
              </a:rPr>
              <a:t>https://srlab.ogu.edu.tr/</a:t>
            </a:r>
            <a:r>
              <a:rPr lang="tr-TR" sz="1800" dirty="0"/>
              <a:t>)</a:t>
            </a:r>
            <a:endParaRPr lang="tr-TR" sz="1800" dirty="0">
              <a:ea typeface="Verdana"/>
            </a:endParaRPr>
          </a:p>
          <a:p>
            <a:pPr marL="0" indent="0">
              <a:buNone/>
              <a:defRPr/>
            </a:pPr>
            <a:endParaRPr lang="tr-TR" sz="1800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tr-TR" sz="1200" dirty="0">
              <a:solidFill>
                <a:srgbClr val="777777"/>
              </a:solidFill>
              <a:latin typeface="Open Sans" panose="020B0606030504020204" pitchFamily="34" charset="0"/>
            </a:endParaRPr>
          </a:p>
        </p:txBody>
      </p:sp>
      <p:pic>
        <p:nvPicPr>
          <p:cNvPr id="14339" name="Picture 3" descr="C:\Users\ayazici\Desktop\Ortam\ESOGU IFAR LAB_smallRes.jpg">
            <a:extLst>
              <a:ext uri="{FF2B5EF4-FFF2-40B4-BE49-F238E27FC236}">
                <a16:creationId xmlns:a16="http://schemas.microsoft.com/office/drawing/2014/main" id="{8623561C-033C-A196-D9DD-FE0A3DF6E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4221163"/>
            <a:ext cx="15224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Slayt">
            <a:extLst>
              <a:ext uri="{FF2B5EF4-FFF2-40B4-BE49-F238E27FC236}">
                <a16:creationId xmlns:a16="http://schemas.microsoft.com/office/drawing/2014/main" id="{AD28AEC5-2302-CFD1-EDE4-96E2DB3FA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0" y="26988"/>
            <a:ext cx="9018588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Resim 9">
            <a:extLst>
              <a:ext uri="{FF2B5EF4-FFF2-40B4-BE49-F238E27FC236}">
                <a16:creationId xmlns:a16="http://schemas.microsoft.com/office/drawing/2014/main" id="{6997FF60-F0AF-DADC-035C-C2725A3D5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2216150"/>
            <a:ext cx="152241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CED2F2AC-5D2A-3801-9676-970CFEA2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-222198"/>
            <a:ext cx="5969131" cy="590961"/>
          </a:xfrm>
        </p:spPr>
        <p:txBody>
          <a:bodyPr/>
          <a:lstStyle/>
          <a:p>
            <a:r>
              <a:rPr lang="tr-TR" altLang="tr-TR" sz="2400" dirty="0">
                <a:solidFill>
                  <a:srgbClr val="FF0000"/>
                </a:solidFill>
              </a:rPr>
              <a:t>Laboratuvarlar</a:t>
            </a:r>
          </a:p>
        </p:txBody>
      </p:sp>
      <p:pic>
        <p:nvPicPr>
          <p:cNvPr id="7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5A319AC0-7E0A-06D4-1DDF-7A6E90C3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243888" y="-55563"/>
            <a:ext cx="9001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Başlık 1">
            <a:extLst>
              <a:ext uri="{FF2B5EF4-FFF2-40B4-BE49-F238E27FC236}">
                <a16:creationId xmlns:a16="http://schemas.microsoft.com/office/drawing/2014/main" id="{E9BB0F81-AEDD-78D6-919A-9DE9D0FA8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Uluslararası-Ulusal İşbirlikleri</a:t>
            </a:r>
            <a:endParaRPr lang="en-US" alt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8A0462-DDEB-CF73-B917-3F8123AFE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1628775"/>
            <a:ext cx="7308106" cy="4752553"/>
          </a:xfrm>
        </p:spPr>
        <p:txBody>
          <a:bodyPr/>
          <a:lstStyle/>
          <a:p>
            <a:pPr>
              <a:defRPr/>
            </a:pPr>
            <a:r>
              <a:rPr lang="tr-TR" sz="1600" dirty="0"/>
              <a:t>IFARLAB-EU DIH, </a:t>
            </a:r>
            <a:r>
              <a:rPr lang="tr-TR" sz="1600" b="1" dirty="0">
                <a:ea typeface="Calibri" panose="020F0502020204030204" pitchFamily="34" charset="0"/>
              </a:rPr>
              <a:t>Smart </a:t>
            </a:r>
            <a:r>
              <a:rPr lang="tr-TR" sz="1600" b="1" dirty="0" err="1">
                <a:ea typeface="Calibri" panose="020F0502020204030204" pitchFamily="34" charset="0"/>
              </a:rPr>
              <a:t>Specialisation</a:t>
            </a:r>
            <a:r>
              <a:rPr lang="tr-TR" sz="1600" b="1" dirty="0">
                <a:ea typeface="Calibri" panose="020F0502020204030204" pitchFamily="34" charset="0"/>
              </a:rPr>
              <a:t> Platform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>
                <a:solidFill>
                  <a:srgbClr val="0563C1"/>
                </a:solidFill>
                <a:ea typeface="Calibri" panose="020F0502020204030204" pitchFamily="34" charset="0"/>
                <a:hlinkClick r:id="rId2"/>
              </a:rPr>
              <a:t>https://s3platform-legacy.jrc.ec.europa.eu/digital-innovation-hubs-tool/-/dih/21712/view</a:t>
            </a:r>
            <a:endParaRPr lang="tr-TR" sz="1600" dirty="0">
              <a:solidFill>
                <a:srgbClr val="0563C1"/>
              </a:solidFill>
              <a:ea typeface="Calibri" panose="020F0502020204030204" pitchFamily="34" charset="0"/>
            </a:endParaRPr>
          </a:p>
          <a:p>
            <a:pPr>
              <a:defRPr/>
            </a:pPr>
            <a:r>
              <a:rPr lang="tr-TR" sz="1600" b="1" dirty="0">
                <a:ea typeface="Calibri" panose="020F0502020204030204" pitchFamily="34" charset="0"/>
              </a:rPr>
              <a:t>AENEAS(</a:t>
            </a:r>
            <a:r>
              <a:rPr lang="tr-TR" sz="1600" b="1" dirty="0" err="1">
                <a:ea typeface="Calibri" panose="020F0502020204030204" pitchFamily="34" charset="0"/>
              </a:rPr>
              <a:t>Engage</a:t>
            </a:r>
            <a:r>
              <a:rPr lang="tr-TR" sz="1600" b="1" dirty="0">
                <a:ea typeface="Calibri" panose="020F0502020204030204" pitchFamily="34" charset="0"/>
              </a:rPr>
              <a:t> in </a:t>
            </a:r>
            <a:r>
              <a:rPr lang="tr-TR" sz="1600" b="1" dirty="0" err="1">
                <a:ea typeface="Calibri" panose="020F0502020204030204" pitchFamily="34" charset="0"/>
              </a:rPr>
              <a:t>Digital</a:t>
            </a:r>
            <a:r>
              <a:rPr lang="tr-TR" sz="1600" b="1" dirty="0">
                <a:ea typeface="Calibri" panose="020F0502020204030204" pitchFamily="34" charset="0"/>
              </a:rPr>
              <a:t> </a:t>
            </a:r>
            <a:r>
              <a:rPr lang="tr-TR" sz="1600" b="1" dirty="0" err="1">
                <a:ea typeface="Calibri" panose="020F0502020204030204" pitchFamily="34" charset="0"/>
              </a:rPr>
              <a:t>Future</a:t>
            </a:r>
            <a:r>
              <a:rPr lang="tr-TR" sz="1600" b="1" dirty="0">
                <a:ea typeface="Calibri" panose="020F0502020204030204" pitchFamily="34" charset="0"/>
              </a:rPr>
              <a:t>):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b="1" dirty="0">
                <a:ea typeface="Calibri" panose="020F0502020204030204" pitchFamily="34" charset="0"/>
              </a:rPr>
              <a:t> </a:t>
            </a:r>
            <a:r>
              <a:rPr lang="tr-TR" sz="1600" u="sng" dirty="0">
                <a:solidFill>
                  <a:srgbClr val="428BCA"/>
                </a:solidFill>
                <a:highlight>
                  <a:srgbClr val="FFFFFF"/>
                </a:highlight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https://aeneas-office.org/</a:t>
            </a:r>
            <a:endParaRPr lang="tr-TR" sz="1600" dirty="0">
              <a:solidFill>
                <a:srgbClr val="0563C1"/>
              </a:solidFill>
              <a:highlight>
                <a:srgbClr val="FFFFFF"/>
              </a:highlight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defRPr/>
            </a:pPr>
            <a:r>
              <a:rPr lang="tr-TR" sz="1600" b="1" dirty="0">
                <a:ea typeface="Calibri" panose="020F0502020204030204" pitchFamily="34" charset="0"/>
              </a:rPr>
              <a:t>DIH² - </a:t>
            </a:r>
            <a:r>
              <a:rPr lang="tr-TR" sz="1600" dirty="0">
                <a:ea typeface="Calibri" panose="020F0502020204030204" pitchFamily="34" charset="0"/>
              </a:rPr>
              <a:t>A </a:t>
            </a:r>
            <a:r>
              <a:rPr lang="tr-TR" sz="1600" dirty="0" err="1">
                <a:ea typeface="Calibri" panose="020F0502020204030204" pitchFamily="34" charset="0"/>
              </a:rPr>
              <a:t>Pan-European</a:t>
            </a:r>
            <a:r>
              <a:rPr lang="tr-TR" sz="1600" dirty="0">
                <a:ea typeface="Calibri" panose="020F0502020204030204" pitchFamily="34" charset="0"/>
              </a:rPr>
              <a:t> Network of </a:t>
            </a:r>
            <a:r>
              <a:rPr lang="tr-TR" sz="1600" dirty="0" err="1">
                <a:ea typeface="Calibri" panose="020F0502020204030204" pitchFamily="34" charset="0"/>
              </a:rPr>
              <a:t>Robotics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DIHs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for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Agile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Production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u="sng" dirty="0">
                <a:solidFill>
                  <a:srgbClr val="1155CC"/>
                </a:solidFill>
                <a:ea typeface="Calibri" panose="020F0502020204030204" pitchFamily="34" charset="0"/>
                <a:hlinkClick r:id="rId4"/>
              </a:rPr>
              <a:t>http://dih-squared.eu</a:t>
            </a:r>
            <a:endParaRPr lang="tr-TR" sz="1600" u="sng" dirty="0">
              <a:solidFill>
                <a:srgbClr val="0563C1"/>
              </a:solidFill>
              <a:highlight>
                <a:srgbClr val="FFFFFF"/>
              </a:highlight>
              <a:ea typeface="Roboto" panose="02000000000000000000" pitchFamily="2" charset="0"/>
            </a:endParaRPr>
          </a:p>
          <a:p>
            <a:pPr>
              <a:defRPr/>
            </a:pPr>
            <a:r>
              <a:rPr lang="tr-TR" sz="1600" b="1" dirty="0">
                <a:ea typeface="Calibri" panose="020F0502020204030204" pitchFamily="34" charset="0"/>
              </a:rPr>
              <a:t>BOWI </a:t>
            </a:r>
            <a:r>
              <a:rPr lang="tr-TR" sz="1600" dirty="0">
                <a:ea typeface="Calibri" panose="020F0502020204030204" pitchFamily="34" charset="0"/>
              </a:rPr>
              <a:t>(</a:t>
            </a:r>
            <a:r>
              <a:rPr lang="tr-TR" sz="1600" dirty="0" err="1">
                <a:ea typeface="Calibri" panose="020F0502020204030204" pitchFamily="34" charset="0"/>
              </a:rPr>
              <a:t>Boosting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Widening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Digital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Innovation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Hubs</a:t>
            </a:r>
            <a:r>
              <a:rPr lang="tr-TR" sz="1600" dirty="0">
                <a:ea typeface="Calibri" panose="020F0502020204030204" pitchFamily="34" charset="0"/>
              </a:rPr>
              <a:t>)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1600" b="1" dirty="0">
                <a:ea typeface="Calibri" panose="020F0502020204030204" pitchFamily="34" charset="0"/>
              </a:rPr>
              <a:t>      </a:t>
            </a:r>
            <a:r>
              <a:rPr lang="tr-TR" sz="1600" b="1" dirty="0" err="1">
                <a:ea typeface="Calibri" panose="020F0502020204030204" pitchFamily="34" charset="0"/>
              </a:rPr>
              <a:t>Mature</a:t>
            </a:r>
            <a:r>
              <a:rPr lang="tr-TR" sz="1600" b="1" dirty="0">
                <a:ea typeface="Calibri" panose="020F0502020204030204" pitchFamily="34" charset="0"/>
              </a:rPr>
              <a:t> </a:t>
            </a:r>
            <a:r>
              <a:rPr lang="tr-TR" sz="1600" b="1" dirty="0" err="1">
                <a:ea typeface="Calibri" panose="020F0502020204030204" pitchFamily="34" charset="0"/>
              </a:rPr>
              <a:t>Hub</a:t>
            </a:r>
            <a:r>
              <a:rPr lang="tr-TR" sz="1600" dirty="0">
                <a:ea typeface="Calibri" panose="020F0502020204030204" pitchFamily="34" charset="0"/>
              </a:rPr>
              <a:t>,  </a:t>
            </a:r>
            <a:r>
              <a:rPr lang="tr-TR" sz="1600" u="sng" dirty="0">
                <a:solidFill>
                  <a:srgbClr val="1155CC"/>
                </a:solidFill>
                <a:ea typeface="Calibri" panose="020F0502020204030204" pitchFamily="34" charset="0"/>
                <a:hlinkClick r:id="rId5"/>
              </a:rPr>
              <a:t>https://bowi-network.eu/about-us/</a:t>
            </a:r>
            <a:endParaRPr lang="tr-TR" sz="1600" u="sng" dirty="0">
              <a:solidFill>
                <a:srgbClr val="0563C1"/>
              </a:solidFill>
              <a:highlight>
                <a:srgbClr val="FFFFFF"/>
              </a:highlight>
              <a:ea typeface="Roboto" panose="02000000000000000000" pitchFamily="2" charset="0"/>
            </a:endParaRPr>
          </a:p>
          <a:p>
            <a:pPr>
              <a:defRPr/>
            </a:pPr>
            <a:r>
              <a:rPr lang="tr-TR" sz="1600" b="1" dirty="0">
                <a:ea typeface="Calibri" panose="020F0502020204030204" pitchFamily="34" charset="0"/>
              </a:rPr>
              <a:t>Change2Twin </a:t>
            </a:r>
            <a:r>
              <a:rPr lang="tr-TR" sz="1600" dirty="0">
                <a:ea typeface="Calibri" panose="020F0502020204030204" pitchFamily="34" charset="0"/>
              </a:rPr>
              <a:t>(</a:t>
            </a:r>
            <a:r>
              <a:rPr lang="tr-TR" sz="1600" dirty="0" err="1">
                <a:ea typeface="Calibri" panose="020F0502020204030204" pitchFamily="34" charset="0"/>
              </a:rPr>
              <a:t>Bringing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Digital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Twins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to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Manufacturing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SMEs</a:t>
            </a:r>
            <a:r>
              <a:rPr lang="tr-TR" sz="1600" dirty="0">
                <a:ea typeface="Calibri" panose="020F0502020204030204" pitchFamily="34" charset="0"/>
              </a:rPr>
              <a:t>) </a:t>
            </a:r>
            <a:r>
              <a:rPr lang="tr-TR" sz="1600" b="1" dirty="0" err="1">
                <a:ea typeface="Calibri" panose="020F0502020204030204" pitchFamily="34" charset="0"/>
              </a:rPr>
              <a:t>Certified</a:t>
            </a:r>
            <a:r>
              <a:rPr lang="tr-TR" sz="1600" b="1" dirty="0">
                <a:ea typeface="Calibri" panose="020F0502020204030204" pitchFamily="34" charset="0"/>
              </a:rPr>
              <a:t> DIH</a:t>
            </a:r>
            <a:r>
              <a:rPr lang="tr-TR" sz="1600" dirty="0">
                <a:ea typeface="Calibri" panose="020F0502020204030204" pitchFamily="34" charset="0"/>
              </a:rPr>
              <a:t>,</a:t>
            </a:r>
            <a:r>
              <a:rPr lang="tr-TR" sz="1600" b="1" dirty="0">
                <a:ea typeface="Calibri" panose="020F0502020204030204" pitchFamily="34" charset="0"/>
              </a:rPr>
              <a:t> </a:t>
            </a:r>
            <a:r>
              <a:rPr lang="tr-TR" sz="1600" b="1" u="sng" dirty="0">
                <a:solidFill>
                  <a:srgbClr val="1155CC"/>
                </a:solidFill>
                <a:ea typeface="Calibri" panose="020F0502020204030204" pitchFamily="34" charset="0"/>
                <a:hlinkClick r:id="rId6"/>
              </a:rPr>
              <a:t>https://www.change2twin.eu</a:t>
            </a:r>
            <a:endParaRPr lang="tr-TR" sz="1600" b="1" u="sng" dirty="0">
              <a:solidFill>
                <a:srgbClr val="1155CC"/>
              </a:solidFill>
              <a:ea typeface="Calibri" panose="020F0502020204030204" pitchFamily="34" charset="0"/>
            </a:endParaRPr>
          </a:p>
          <a:p>
            <a:pPr>
              <a:defRPr/>
            </a:pPr>
            <a:r>
              <a:rPr lang="tr-TR" sz="1600" b="1" dirty="0">
                <a:solidFill>
                  <a:srgbClr val="1155CC"/>
                </a:solidFill>
                <a:ea typeface="Calibri" panose="020F0502020204030204" pitchFamily="34" charset="0"/>
              </a:rPr>
              <a:t>KDT ESRA: </a:t>
            </a:r>
            <a:r>
              <a:rPr lang="tr-TR" sz="1600" dirty="0">
                <a:ea typeface="Calibri" panose="020F0502020204030204" pitchFamily="34" charset="0"/>
              </a:rPr>
              <a:t>2021, 2022, 2023, AI </a:t>
            </a:r>
            <a:r>
              <a:rPr lang="tr-TR" sz="1600" dirty="0" err="1">
                <a:ea typeface="Calibri" panose="020F0502020204030204" pitchFamily="34" charset="0"/>
              </a:rPr>
              <a:t>Digital</a:t>
            </a:r>
            <a:r>
              <a:rPr lang="tr-TR" sz="1600" dirty="0">
                <a:ea typeface="Calibri" panose="020F0502020204030204" pitchFamily="34" charset="0"/>
              </a:rPr>
              <a:t> </a:t>
            </a:r>
            <a:r>
              <a:rPr lang="tr-TR" sz="1600" dirty="0" err="1">
                <a:ea typeface="Calibri" panose="020F0502020204030204" pitchFamily="34" charset="0"/>
              </a:rPr>
              <a:t>Industry</a:t>
            </a:r>
            <a:endParaRPr lang="tr-TR" sz="1600" dirty="0">
              <a:ea typeface="Calibri" panose="020F0502020204030204" pitchFamily="34" charset="0"/>
            </a:endParaRPr>
          </a:p>
          <a:p>
            <a:pPr>
              <a:defRPr/>
            </a:pPr>
            <a:r>
              <a:rPr lang="tr-TR" sz="1600" dirty="0">
                <a:ea typeface="Calibri" panose="020F0502020204030204" pitchFamily="34" charset="0"/>
              </a:rPr>
              <a:t>UAB Ulaştırma ve Haberleşme Şurası Kurul Üyeliği, 2021</a:t>
            </a:r>
          </a:p>
          <a:p>
            <a:pPr>
              <a:defRPr/>
            </a:pPr>
            <a:r>
              <a:rPr lang="tr-TR" sz="1600" dirty="0">
                <a:ea typeface="Calibri" panose="020F0502020204030204" pitchFamily="34" charset="0"/>
              </a:rPr>
              <a:t>T.C. Cumhurbaşkanlığı Bilim, Teknoloji ve Yenilik Politikaları Kurulu Siber Güvenlik Teknoloji Yol Haritası, Ekim 2021, </a:t>
            </a:r>
          </a:p>
          <a:p>
            <a:pPr>
              <a:defRPr/>
            </a:pPr>
            <a:r>
              <a:rPr lang="tr-TR" sz="1600" b="1" u="sng" dirty="0" err="1">
                <a:solidFill>
                  <a:srgbClr val="1155CC"/>
                </a:solidFill>
                <a:ea typeface="Calibri" panose="020F0502020204030204" pitchFamily="34" charset="0"/>
              </a:rPr>
              <a:t>EnergyHUB</a:t>
            </a:r>
            <a:r>
              <a:rPr lang="tr-TR" sz="1600" b="1" u="sng" dirty="0">
                <a:solidFill>
                  <a:srgbClr val="1155CC"/>
                </a:solidFill>
                <a:ea typeface="Calibri" panose="020F0502020204030204" pitchFamily="34" charset="0"/>
              </a:rPr>
              <a:t>- </a:t>
            </a:r>
            <a:r>
              <a:rPr lang="tr-TR" sz="1600" dirty="0">
                <a:solidFill>
                  <a:srgbClr val="212529"/>
                </a:solidFill>
                <a:ea typeface="Times New Roman" panose="02020603050405020304" pitchFamily="18" charset="0"/>
              </a:rPr>
              <a:t>Enerji Dağıtım Sektöründe yapay zeka destekli akıllı sistemler geliştirilmesi</a:t>
            </a:r>
          </a:p>
          <a:p>
            <a:pPr>
              <a:defRPr/>
            </a:pPr>
            <a:endParaRPr lang="en-US" sz="1600" dirty="0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3E1BF17D-CA87-F0CF-19C4-D15309AE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5641975"/>
            <a:ext cx="14716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Resim 5">
            <a:extLst>
              <a:ext uri="{FF2B5EF4-FFF2-40B4-BE49-F238E27FC236}">
                <a16:creationId xmlns:a16="http://schemas.microsoft.com/office/drawing/2014/main" id="{F54BF55E-8BF0-5EA6-BCC7-0CDDF24B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2271713"/>
            <a:ext cx="19621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Resim 7">
            <a:extLst>
              <a:ext uri="{FF2B5EF4-FFF2-40B4-BE49-F238E27FC236}">
                <a16:creationId xmlns:a16="http://schemas.microsoft.com/office/drawing/2014/main" id="{4211219C-D7BD-9575-06C9-18415379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21971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5A319AC0-7E0A-06D4-1DDF-7A6E90C3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243888" y="-55563"/>
            <a:ext cx="9001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200" b="1" dirty="0"/>
              <a:t>Sürdürülebilirlik; Yeşil ve Dijital </a:t>
            </a:r>
            <a:r>
              <a:rPr lang="tr-TR" sz="3200" b="1" dirty="0" smtClean="0"/>
              <a:t>Dönüşüm Projeler</a:t>
            </a:r>
          </a:p>
          <a:p>
            <a:pPr marL="0" indent="0">
              <a:buNone/>
            </a:pPr>
            <a:endParaRPr lang="tr-TR" sz="3200" b="1" dirty="0"/>
          </a:p>
          <a:p>
            <a:pPr marL="0" indent="0">
              <a:buNone/>
            </a:pPr>
            <a:r>
              <a:rPr lang="tr-TR" b="1" dirty="0" smtClean="0"/>
              <a:t>Ulaştırma: </a:t>
            </a:r>
            <a:r>
              <a:rPr lang="tr-TR" dirty="0" smtClean="0"/>
              <a:t>Elektrikli </a:t>
            </a:r>
            <a:r>
              <a:rPr lang="tr-TR" dirty="0" smtClean="0"/>
              <a:t>Araç Şarj Ekosistemi-Enerji </a:t>
            </a:r>
            <a:r>
              <a:rPr lang="tr-TR" dirty="0" smtClean="0"/>
              <a:t>Dağıtım Entegrasyonu</a:t>
            </a:r>
          </a:p>
          <a:p>
            <a:pPr marL="0" indent="0">
              <a:buNone/>
            </a:pPr>
            <a:r>
              <a:rPr lang="tr-TR" b="1" dirty="0" smtClean="0"/>
              <a:t>Enerji Dağıtım:</a:t>
            </a:r>
            <a:r>
              <a:rPr lang="tr-TR" dirty="0"/>
              <a:t> </a:t>
            </a:r>
            <a:r>
              <a:rPr lang="tr-TR" dirty="0" smtClean="0"/>
              <a:t>Enerji Dağıtım </a:t>
            </a:r>
            <a:r>
              <a:rPr lang="tr-TR" dirty="0"/>
              <a:t>Sektörünün Dijitalleşmesi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ESOGÜ Ar-Ge Koordinatörlüğü</a:t>
            </a:r>
            <a:endParaRPr lang="tr-TR"/>
          </a:p>
        </p:txBody>
      </p:sp>
      <p:pic>
        <p:nvPicPr>
          <p:cNvPr id="5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5A319AC0-7E0A-06D4-1DDF-7A6E90C3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243888" y="-55563"/>
            <a:ext cx="9001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8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Başlık 1">
            <a:extLst>
              <a:ext uri="{FF2B5EF4-FFF2-40B4-BE49-F238E27FC236}">
                <a16:creationId xmlns:a16="http://schemas.microsoft.com/office/drawing/2014/main" id="{2015512F-6417-6BA9-5388-A12E7A2A0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242617"/>
            <a:ext cx="6408737" cy="1216025"/>
          </a:xfrm>
        </p:spPr>
        <p:txBody>
          <a:bodyPr/>
          <a:lstStyle/>
          <a:p>
            <a:r>
              <a:rPr lang="tr-TR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 Projesi: </a:t>
            </a:r>
            <a:br>
              <a:rPr lang="tr-TR" alt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OPEVA 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en-US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of Electric Vehicle Autonomy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-KDT-RIA, 2023-2026</a:t>
            </a:r>
            <a:endParaRPr lang="en-US" altLang="tr-TR" sz="2400" dirty="0"/>
          </a:p>
        </p:txBody>
      </p:sp>
      <p:sp>
        <p:nvSpPr>
          <p:cNvPr id="4" name="2 Metin Yer Tutucusu">
            <a:extLst>
              <a:ext uri="{FF2B5EF4-FFF2-40B4-BE49-F238E27FC236}">
                <a16:creationId xmlns:a16="http://schemas.microsoft.com/office/drawing/2014/main" id="{5AF2DC1C-3FB0-2271-37BA-B50F0BC285A1}"/>
              </a:ext>
            </a:extLst>
          </p:cNvPr>
          <p:cNvSpPr txBox="1">
            <a:spLocks/>
          </p:cNvSpPr>
          <p:nvPr/>
        </p:nvSpPr>
        <p:spPr bwMode="auto">
          <a:xfrm>
            <a:off x="323850" y="4581525"/>
            <a:ext cx="8567738" cy="158377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tr-TR" sz="2000" b="1" kern="0" dirty="0"/>
              <a:t>Proje Bütçesi</a:t>
            </a:r>
            <a:r>
              <a:rPr lang="tr-TR" sz="2000" kern="0" dirty="0"/>
              <a:t>: 23 Milyon Avro</a:t>
            </a:r>
          </a:p>
          <a:p>
            <a:pPr>
              <a:defRPr/>
            </a:pPr>
            <a:r>
              <a:rPr lang="tr-TR" sz="2000" b="1" kern="0" dirty="0"/>
              <a:t>Avrupa: </a:t>
            </a:r>
            <a:r>
              <a:rPr lang="tr-TR" sz="2000" kern="0" dirty="0"/>
              <a:t>10 Ülke, 37 Ortak</a:t>
            </a:r>
          </a:p>
          <a:p>
            <a:pPr>
              <a:defRPr/>
            </a:pPr>
            <a:r>
              <a:rPr lang="tr-TR" sz="2000" b="1" kern="0" dirty="0"/>
              <a:t>Türkiye:  </a:t>
            </a:r>
            <a:r>
              <a:rPr lang="tr-TR" sz="2000" kern="0" dirty="0"/>
              <a:t>7 Firma,  1 Üniversite</a:t>
            </a:r>
          </a:p>
          <a:p>
            <a:pPr>
              <a:defRPr/>
            </a:pPr>
            <a:r>
              <a:rPr lang="tr-TR" sz="2000" b="1" kern="0" dirty="0"/>
              <a:t>ESOGÜ: </a:t>
            </a:r>
            <a:r>
              <a:rPr lang="tr-TR" sz="2000" kern="0" dirty="0"/>
              <a:t>Türkiye Konsorsiyum Yöneticisi, 7 Firma</a:t>
            </a:r>
          </a:p>
        </p:txBody>
      </p:sp>
      <p:pic>
        <p:nvPicPr>
          <p:cNvPr id="30724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8722A6DB-18C9-95FC-52E3-62116ABA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020050" y="0"/>
            <a:ext cx="11239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age10.png">
            <a:extLst>
              <a:ext uri="{FF2B5EF4-FFF2-40B4-BE49-F238E27FC236}">
                <a16:creationId xmlns:a16="http://schemas.microsoft.com/office/drawing/2014/main" id="{66AE69F3-193B-8F6B-0307-088946E1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91070"/>
            <a:ext cx="6433319" cy="2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Resim 7">
            <a:extLst>
              <a:ext uri="{FF2B5EF4-FFF2-40B4-BE49-F238E27FC236}">
                <a16:creationId xmlns:a16="http://schemas.microsoft.com/office/drawing/2014/main" id="{357FA52B-9DE6-E417-5B9B-6B6F8438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916669"/>
            <a:ext cx="3236912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" descr="Logo | KDT JU">
            <a:extLst>
              <a:ext uri="{FF2B5EF4-FFF2-40B4-BE49-F238E27FC236}">
                <a16:creationId xmlns:a16="http://schemas.microsoft.com/office/drawing/2014/main" id="{4408BBA7-A5F6-6117-6F06-1B585FD7C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2850301"/>
            <a:ext cx="19907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4" descr="Delegation of the European Union to Turkey">
            <a:extLst>
              <a:ext uri="{FF2B5EF4-FFF2-40B4-BE49-F238E27FC236}">
                <a16:creationId xmlns:a16="http://schemas.microsoft.com/office/drawing/2014/main" id="{EB78697E-1871-A343-D294-C3A38012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81" y="1636712"/>
            <a:ext cx="8461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Başlık 1">
            <a:extLst>
              <a:ext uri="{FF2B5EF4-FFF2-40B4-BE49-F238E27FC236}">
                <a16:creationId xmlns:a16="http://schemas.microsoft.com/office/drawing/2014/main" id="{FB76F213-B8F3-845E-9FBD-D9CDE047D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317500"/>
            <a:ext cx="6840487" cy="1216025"/>
          </a:xfrm>
        </p:spPr>
        <p:txBody>
          <a:bodyPr/>
          <a:lstStyle/>
          <a:p>
            <a:r>
              <a:rPr lang="tr-TR" altLang="tr-TR" sz="2200" b="1" dirty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TÜBİTAK 1004 Mükemmeliyet Merkezi </a:t>
            </a:r>
            <a:r>
              <a:rPr lang="tr-TR" altLang="tr-TR" sz="2200" b="1" dirty="0" smtClean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Projesi:</a:t>
            </a:r>
            <a:br>
              <a:rPr lang="tr-TR" altLang="tr-TR" sz="2200" b="1" dirty="0" smtClean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</a:br>
            <a:r>
              <a:rPr lang="en-US" altLang="tr-TR" sz="2200" dirty="0" err="1" smtClean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Sürdürülebilir</a:t>
            </a:r>
            <a:r>
              <a:rPr lang="en-US" altLang="tr-TR" sz="2200" dirty="0" smtClean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Kentler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için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İleri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Teknolojiler</a:t>
            </a:r>
            <a:r>
              <a:rPr lang="en-US" altLang="tr-TR" sz="2200" dirty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</a:t>
            </a:r>
            <a:r>
              <a:rPr lang="en-US" altLang="tr-TR" sz="2200" dirty="0" err="1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Platformu</a:t>
            </a: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 (SÜİT</a:t>
            </a:r>
            <a:r>
              <a:rPr lang="tr-TR" altLang="tr-TR" sz="2200" dirty="0" smtClean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), </a:t>
            </a:r>
            <a:r>
              <a:rPr lang="tr-TR" altLang="tr-TR" sz="2200" dirty="0">
                <a:latin typeface="Arial" panose="020B0604020202020204" pitchFamily="34" charset="0"/>
                <a:cs typeface="Arial" panose="020B0604020202020204" pitchFamily="34" charset="0"/>
                <a:sym typeface="Corbel" panose="020B0503020204020204" pitchFamily="34" charset="0"/>
              </a:rPr>
              <a:t>2023-2026</a:t>
            </a:r>
            <a:endParaRPr lang="en-US" alt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2 Metin Yer Tutucusu">
            <a:extLst>
              <a:ext uri="{FF2B5EF4-FFF2-40B4-BE49-F238E27FC236}">
                <a16:creationId xmlns:a16="http://schemas.microsoft.com/office/drawing/2014/main" id="{CA61429E-8550-EEFF-A771-2AFD4AA25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24400"/>
            <a:ext cx="85677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tr-TR" altLang="tr-TR" sz="2000" b="1"/>
          </a:p>
          <a:p>
            <a:r>
              <a:rPr lang="tr-TR" altLang="tr-TR" sz="2000" b="1"/>
              <a:t>Türkiye: </a:t>
            </a:r>
            <a:r>
              <a:rPr lang="tr-TR" altLang="tr-TR" sz="2000"/>
              <a:t>3 Üniversite, 4 Firma</a:t>
            </a:r>
          </a:p>
          <a:p>
            <a:r>
              <a:rPr lang="tr-TR" altLang="tr-TR" sz="2000" b="1"/>
              <a:t>ESOGÜ:  </a:t>
            </a:r>
            <a:r>
              <a:rPr lang="en-US" altLang="tr-TR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P6. Elektrikli Araç Filoları için Otonom Yönetim </a:t>
            </a:r>
            <a:endParaRPr lang="tr-TR" altLang="tr-TR" sz="200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tr-TR" altLang="tr-TR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                 </a:t>
            </a:r>
            <a:r>
              <a:rPr lang="en-US" altLang="tr-TR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Sistemi</a:t>
            </a:r>
            <a:r>
              <a:rPr lang="tr-TR" altLang="tr-TR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en-US" altLang="tr-TR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Geliştirilmesi</a:t>
            </a:r>
            <a:r>
              <a:rPr lang="tr-TR" altLang="tr-TR" sz="20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 (THS3-THS5)</a:t>
            </a:r>
            <a:endParaRPr lang="tr-TR" altLang="tr-TR" sz="2000"/>
          </a:p>
        </p:txBody>
      </p:sp>
      <p:pic>
        <p:nvPicPr>
          <p:cNvPr id="31748" name="4 Resim" descr="oda içeren bir resim&#10;&#10;Açıklama otomatik olarak oluşturuldu">
            <a:extLst>
              <a:ext uri="{FF2B5EF4-FFF2-40B4-BE49-F238E27FC236}">
                <a16:creationId xmlns:a16="http://schemas.microsoft.com/office/drawing/2014/main" id="{6FA55BC7-146B-6DB5-940D-E8361F13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3830"/>
          <a:stretch>
            <a:fillRect/>
          </a:stretch>
        </p:blipFill>
        <p:spPr bwMode="auto">
          <a:xfrm>
            <a:off x="8086725" y="0"/>
            <a:ext cx="10572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Resim 2">
            <a:extLst>
              <a:ext uri="{FF2B5EF4-FFF2-40B4-BE49-F238E27FC236}">
                <a16:creationId xmlns:a16="http://schemas.microsoft.com/office/drawing/2014/main" id="{BAAFC02E-411C-1E95-D4E4-BAAC5C78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3561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Resim 10">
            <a:extLst>
              <a:ext uri="{FF2B5EF4-FFF2-40B4-BE49-F238E27FC236}">
                <a16:creationId xmlns:a16="http://schemas.microsoft.com/office/drawing/2014/main" id="{0533E939-9AB6-C125-DD31-9E6E5B2C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2297112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BD58AFDD214A2F48B39F31903F3A32A3" ma:contentTypeVersion="10" ma:contentTypeDescription="Yeni belge oluşturun." ma:contentTypeScope="" ma:versionID="c8181374ca840c8a3224c72875d2417a">
  <xsd:schema xmlns:xsd="http://www.w3.org/2001/XMLSchema" xmlns:xs="http://www.w3.org/2001/XMLSchema" xmlns:p="http://schemas.microsoft.com/office/2006/metadata/properties" xmlns:ns2="51d091b4-ce07-409b-9a7b-43fb1dcf0a70" xmlns:ns3="a581b281-a02f-4e11-81d5-63cc481c4945" targetNamespace="http://schemas.microsoft.com/office/2006/metadata/properties" ma:root="true" ma:fieldsID="eaeab970281e6c5a5038ef321ca0dfc0" ns2:_="" ns3:_="">
    <xsd:import namespace="51d091b4-ce07-409b-9a7b-43fb1dcf0a70"/>
    <xsd:import namespace="a581b281-a02f-4e11-81d5-63cc481c4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91b4-ce07-409b-9a7b-43fb1dcf0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Resim Etiketleri" ma:readOnly="false" ma:fieldId="{5cf76f15-5ced-4ddc-b409-7134ff3c332f}" ma:taxonomyMulti="true" ma:sspId="d1a462d5-bc55-4024-abb3-a02e193e7d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1b281-a02f-4e11-81d5-63cc481c494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e6bbe3f-cd54-4a59-b918-2bba7064b6a5}" ma:internalName="TaxCatchAll" ma:showField="CatchAllData" ma:web="a581b281-a02f-4e11-81d5-63cc481c4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81b281-a02f-4e11-81d5-63cc481c4945" xsi:nil="true"/>
    <lcf76f155ced4ddcb4097134ff3c332f xmlns="51d091b4-ce07-409b-9a7b-43fb1dcf0a7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573A48-27E4-4264-9186-00AD4207A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91b4-ce07-409b-9a7b-43fb1dcf0a70"/>
    <ds:schemaRef ds:uri="a581b281-a02f-4e11-81d5-63cc481c49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64F8A9-61E4-480D-B7E2-E70978500596}">
  <ds:schemaRefs>
    <ds:schemaRef ds:uri="http://schemas.microsoft.com/office/2006/metadata/properties"/>
    <ds:schemaRef ds:uri="http://schemas.microsoft.com/office/infopath/2007/PartnerControls"/>
    <ds:schemaRef ds:uri="a581b281-a02f-4e11-81d5-63cc481c4945"/>
    <ds:schemaRef ds:uri="51d091b4-ce07-409b-9a7b-43fb1dcf0a70"/>
  </ds:schemaRefs>
</ds:datastoreItem>
</file>

<file path=customXml/itemProps3.xml><?xml version="1.0" encoding="utf-8"?>
<ds:datastoreItem xmlns:ds="http://schemas.openxmlformats.org/officeDocument/2006/customXml" ds:itemID="{A2ABE860-BFD1-4F91-BAD2-9F7C29A2ED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7023</TotalTime>
  <Words>558</Words>
  <Application>Microsoft Office PowerPoint</Application>
  <PresentationFormat>Ekran Gösterisi (4:3)</PresentationFormat>
  <Paragraphs>126</Paragraphs>
  <Slides>14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4" baseType="lpstr">
      <vt:lpstr>Arial</vt:lpstr>
      <vt:lpstr>Arial</vt:lpstr>
      <vt:lpstr>Calibri</vt:lpstr>
      <vt:lpstr>Corbel</vt:lpstr>
      <vt:lpstr>Open Sans</vt:lpstr>
      <vt:lpstr>Roboto</vt:lpstr>
      <vt:lpstr>Times New Roman</vt:lpstr>
      <vt:lpstr>Verdana</vt:lpstr>
      <vt:lpstr>Wingdings</vt:lpstr>
      <vt:lpstr>Profile</vt:lpstr>
      <vt:lpstr>PowerPoint Sunusu</vt:lpstr>
      <vt:lpstr>Sunum Planı</vt:lpstr>
      <vt:lpstr>Akıllı Sistemler Uygulama ve Araştırma Merkezi (CISAR)</vt:lpstr>
      <vt:lpstr>CISAR Yönetim</vt:lpstr>
      <vt:lpstr>Laboratuvarlar</vt:lpstr>
      <vt:lpstr>Uluslararası-Ulusal İşbirlikleri</vt:lpstr>
      <vt:lpstr>PowerPoint Sunusu</vt:lpstr>
      <vt:lpstr>AB Projesi:  OPEVA - OPtimization of Electric Vehicle Autonomy, Horizon-KDT-RIA, 2023-2026</vt:lpstr>
      <vt:lpstr>TÜBİTAK 1004 Mükemmeliyet Merkezi Projesi: Sürdürülebilir Kentler için İleri Teknolojiler Platformu (SÜİT), 2023-2026</vt:lpstr>
      <vt:lpstr>ESOGÜ Kampus Uygulama Planı</vt:lpstr>
      <vt:lpstr>PowerPoint Sunusu</vt:lpstr>
      <vt:lpstr>CDDO: Dijital İnovasyon İş Birliği Platformu Kurucu Üyeliği</vt:lpstr>
      <vt:lpstr>AIR4Industry EDIH: AVRUPA DİJİTAL İNOVASYON MERKEZLERİ (ADİM) </vt:lpstr>
      <vt:lpstr>Akıllı Sistemler Uygulama ve Araştırma Merkezi (CISAR)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Kamera Yardımı ile Gezgin Robotun Çizgi Takibi Uygulaması</dc:title>
  <dc:creator>ogurob</dc:creator>
  <cp:lastModifiedBy>AHMET YAZICI</cp:lastModifiedBy>
  <cp:revision>576</cp:revision>
  <dcterms:created xsi:type="dcterms:W3CDTF">2004-07-08T20:54:18Z</dcterms:created>
  <dcterms:modified xsi:type="dcterms:W3CDTF">2024-01-15T06:26:31Z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0x010100BD58AFDD214A2F48B39F31903F3A32A3</vt:lpwstr>
  </property>
  <property fmtid="{D5CDD505-2E9C-101B-9397-08002B2CF9AE}" pid="3" name="MediaServiceImageTags">
    <vt:lpwstr/>
  </property>
</Properties>
</file>