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s/slide26.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3" r:id="rId2"/>
    <p:sldId id="256" r:id="rId3"/>
    <p:sldId id="257" r:id="rId4"/>
    <p:sldId id="273" r:id="rId5"/>
    <p:sldId id="258" r:id="rId6"/>
    <p:sldId id="274" r:id="rId7"/>
    <p:sldId id="267" r:id="rId8"/>
    <p:sldId id="268" r:id="rId9"/>
    <p:sldId id="272" r:id="rId10"/>
    <p:sldId id="262" r:id="rId11"/>
    <p:sldId id="265" r:id="rId12"/>
    <p:sldId id="275" r:id="rId13"/>
    <p:sldId id="283" r:id="rId14"/>
    <p:sldId id="286" r:id="rId15"/>
    <p:sldId id="285" r:id="rId16"/>
    <p:sldId id="284" r:id="rId17"/>
    <p:sldId id="281" r:id="rId18"/>
    <p:sldId id="277" r:id="rId19"/>
    <p:sldId id="278" r:id="rId20"/>
    <p:sldId id="292" r:id="rId21"/>
    <p:sldId id="279" r:id="rId22"/>
    <p:sldId id="290" r:id="rId23"/>
    <p:sldId id="291" r:id="rId24"/>
    <p:sldId id="276" r:id="rId25"/>
    <p:sldId id="280" r:id="rId26"/>
    <p:sldId id="289"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74176"/>
  </p:normalViewPr>
  <p:slideViewPr>
    <p:cSldViewPr snapToGrid="0" snapToObjects="1">
      <p:cViewPr varScale="1">
        <p:scale>
          <a:sx n="92" d="100"/>
          <a:sy n="92" d="100"/>
        </p:scale>
        <p:origin x="10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CC3B5-0EC2-704D-A596-F8224980EFD5}" type="doc">
      <dgm:prSet loTypeId="urn:microsoft.com/office/officeart/2005/8/layout/chevron1" loCatId="" qsTypeId="urn:microsoft.com/office/officeart/2005/8/quickstyle/simple1" qsCatId="simple" csTypeId="urn:microsoft.com/office/officeart/2005/8/colors/accent5_3" csCatId="accent5" phldr="1"/>
      <dgm:spPr/>
      <dgm:t>
        <a:bodyPr/>
        <a:lstStyle/>
        <a:p>
          <a:endParaRPr lang="tr-TR"/>
        </a:p>
      </dgm:t>
    </dgm:pt>
    <dgm:pt modelId="{3916CF86-5F0F-5D4E-9FD5-B8152581B482}">
      <dgm:prSet phldrT="[Metin]" custT="1"/>
      <dgm:spPr/>
      <dgm:t>
        <a:bodyPr/>
        <a:lstStyle/>
        <a:p>
          <a:pPr>
            <a:buSzPts val="1000"/>
            <a:buFont typeface="Symbol" pitchFamily="2" charset="2"/>
            <a:buChar char=""/>
          </a:pPr>
          <a:r>
            <a:rPr lang="tr-TR" sz="1200">
              <a:solidFill>
                <a:schemeClr val="tx1"/>
              </a:solidFill>
              <a:effectLst/>
              <a:latin typeface="Segoe UI" panose="020B0502040204020203" pitchFamily="34" charset="0"/>
              <a:ea typeface="Times New Roman" panose="02020603050405020304" pitchFamily="18" charset="0"/>
            </a:rPr>
            <a:t>Akıllı tahtalar</a:t>
          </a:r>
          <a:endParaRPr lang="tr-TR" sz="1200">
            <a:solidFill>
              <a:schemeClr val="tx1"/>
            </a:solidFill>
          </a:endParaRPr>
        </a:p>
      </dgm:t>
    </dgm:pt>
    <dgm:pt modelId="{8BBA0E7C-4257-7742-BC22-6AFA98067CBD}" type="parTrans" cxnId="{4F263D34-388D-D947-9216-8E26845684DD}">
      <dgm:prSet/>
      <dgm:spPr/>
      <dgm:t>
        <a:bodyPr/>
        <a:lstStyle/>
        <a:p>
          <a:endParaRPr lang="tr-TR" sz="1200">
            <a:solidFill>
              <a:schemeClr val="tx1"/>
            </a:solidFill>
          </a:endParaRPr>
        </a:p>
      </dgm:t>
    </dgm:pt>
    <dgm:pt modelId="{9893FF79-1FD1-4E49-BB11-9C0C47CFF70F}" type="sibTrans" cxnId="{4F263D34-388D-D947-9216-8E26845684DD}">
      <dgm:prSet/>
      <dgm:spPr/>
      <dgm:t>
        <a:bodyPr/>
        <a:lstStyle/>
        <a:p>
          <a:endParaRPr lang="tr-TR" sz="1200">
            <a:solidFill>
              <a:schemeClr val="tx1"/>
            </a:solidFill>
          </a:endParaRPr>
        </a:p>
      </dgm:t>
    </dgm:pt>
    <dgm:pt modelId="{C6C50614-C83F-E044-B89E-2E582A686899}">
      <dgm:prSet custT="1"/>
      <dgm:spPr/>
      <dgm:t>
        <a:bodyPr/>
        <a:lstStyle/>
        <a:p>
          <a:r>
            <a:rPr lang="tr-TR" sz="1200">
              <a:solidFill>
                <a:schemeClr val="tx1"/>
              </a:solidFill>
              <a:effectLst/>
              <a:latin typeface="Segoe UI" panose="020B0502040204020203" pitchFamily="34" charset="0"/>
              <a:ea typeface="Times New Roman" panose="02020603050405020304" pitchFamily="18" charset="0"/>
            </a:rPr>
            <a:t>E-öğrenme platformları</a:t>
          </a:r>
          <a:endParaRPr lang="tr-TR" sz="1200" dirty="0">
            <a:solidFill>
              <a:schemeClr val="tx1"/>
            </a:solidFill>
            <a:effectLst/>
            <a:latin typeface="Segoe UI" panose="020B0502040204020203" pitchFamily="34" charset="0"/>
            <a:ea typeface="Times New Roman" panose="02020603050405020304" pitchFamily="18" charset="0"/>
          </a:endParaRPr>
        </a:p>
      </dgm:t>
    </dgm:pt>
    <dgm:pt modelId="{B6DB3430-E461-084C-A99F-BFCE4D9049D9}" type="parTrans" cxnId="{ECC2DD3D-24C8-7A4E-AE96-041EF2342704}">
      <dgm:prSet/>
      <dgm:spPr/>
      <dgm:t>
        <a:bodyPr/>
        <a:lstStyle/>
        <a:p>
          <a:endParaRPr lang="tr-TR" sz="1200">
            <a:solidFill>
              <a:schemeClr val="tx1"/>
            </a:solidFill>
          </a:endParaRPr>
        </a:p>
      </dgm:t>
    </dgm:pt>
    <dgm:pt modelId="{C274A948-8DEF-2442-96C8-C3CF1785D001}" type="sibTrans" cxnId="{ECC2DD3D-24C8-7A4E-AE96-041EF2342704}">
      <dgm:prSet/>
      <dgm:spPr/>
      <dgm:t>
        <a:bodyPr/>
        <a:lstStyle/>
        <a:p>
          <a:endParaRPr lang="tr-TR" sz="1200">
            <a:solidFill>
              <a:schemeClr val="tx1"/>
            </a:solidFill>
          </a:endParaRPr>
        </a:p>
      </dgm:t>
    </dgm:pt>
    <dgm:pt modelId="{AAA9FDE0-C0D4-5B49-9E28-86C5F47B9F9F}">
      <dgm:prSet custT="1"/>
      <dgm:spPr/>
      <dgm:t>
        <a:bodyPr/>
        <a:lstStyle/>
        <a:p>
          <a:r>
            <a:rPr lang="tr-TR" sz="1200">
              <a:solidFill>
                <a:schemeClr val="tx1"/>
              </a:solidFill>
              <a:latin typeface="Segoe UI" panose="020B0502040204020203" pitchFamily="34" charset="0"/>
              <a:ea typeface="Times New Roman" panose="02020603050405020304" pitchFamily="18" charset="0"/>
            </a:rPr>
            <a:t>Uzaktan eğitim modeli</a:t>
          </a:r>
          <a:endParaRPr lang="tr-TR" sz="1200" dirty="0">
            <a:solidFill>
              <a:schemeClr val="tx1"/>
            </a:solidFill>
            <a:latin typeface="Times New Roman" panose="02020603050405020304" pitchFamily="18" charset="0"/>
            <a:ea typeface="Times New Roman" panose="02020603050405020304" pitchFamily="18" charset="0"/>
          </a:endParaRPr>
        </a:p>
      </dgm:t>
    </dgm:pt>
    <dgm:pt modelId="{98EEC2A4-BBD5-F34F-8036-A7284A10F057}" type="parTrans" cxnId="{565BB2BF-3331-D04A-92F7-2C1232CE417E}">
      <dgm:prSet/>
      <dgm:spPr/>
      <dgm:t>
        <a:bodyPr/>
        <a:lstStyle/>
        <a:p>
          <a:endParaRPr lang="tr-TR" sz="1200">
            <a:solidFill>
              <a:schemeClr val="tx1"/>
            </a:solidFill>
          </a:endParaRPr>
        </a:p>
      </dgm:t>
    </dgm:pt>
    <dgm:pt modelId="{83B00D68-F4D2-3440-A6F5-9899E7D94717}" type="sibTrans" cxnId="{565BB2BF-3331-D04A-92F7-2C1232CE417E}">
      <dgm:prSet/>
      <dgm:spPr/>
      <dgm:t>
        <a:bodyPr/>
        <a:lstStyle/>
        <a:p>
          <a:endParaRPr lang="tr-TR" sz="1200">
            <a:solidFill>
              <a:schemeClr val="tx1"/>
            </a:solidFill>
          </a:endParaRPr>
        </a:p>
      </dgm:t>
    </dgm:pt>
    <dgm:pt modelId="{A4660F6F-9E68-A549-83D2-A579C3E07567}">
      <dgm:prSet custT="1"/>
      <dgm:spPr/>
      <dgm:t>
        <a:bodyPr/>
        <a:lstStyle/>
        <a:p>
          <a:r>
            <a:rPr lang="tr-TR" sz="1200">
              <a:solidFill>
                <a:schemeClr val="tx1"/>
              </a:solidFill>
              <a:latin typeface="Open Sans" panose="020B0606030504020204" pitchFamily="34" charset="0"/>
            </a:rPr>
            <a:t>Sanal sınıflar</a:t>
          </a:r>
          <a:endParaRPr lang="tr-TR" sz="1200" b="0" i="0" dirty="0">
            <a:solidFill>
              <a:schemeClr val="tx1"/>
            </a:solidFill>
            <a:effectLst/>
            <a:latin typeface="Open Sans" panose="020B0606030504020204" pitchFamily="34" charset="0"/>
          </a:endParaRPr>
        </a:p>
      </dgm:t>
    </dgm:pt>
    <dgm:pt modelId="{69DB122C-F7D9-8448-81EC-82809CB08BAE}" type="parTrans" cxnId="{9A83AA4B-506D-F34E-9E8A-36A5134C16C1}">
      <dgm:prSet/>
      <dgm:spPr/>
      <dgm:t>
        <a:bodyPr/>
        <a:lstStyle/>
        <a:p>
          <a:endParaRPr lang="tr-TR" sz="1200">
            <a:solidFill>
              <a:schemeClr val="tx1"/>
            </a:solidFill>
          </a:endParaRPr>
        </a:p>
      </dgm:t>
    </dgm:pt>
    <dgm:pt modelId="{DAABEA0F-3D93-1140-BC93-037F5764DD0D}" type="sibTrans" cxnId="{9A83AA4B-506D-F34E-9E8A-36A5134C16C1}">
      <dgm:prSet/>
      <dgm:spPr/>
      <dgm:t>
        <a:bodyPr/>
        <a:lstStyle/>
        <a:p>
          <a:endParaRPr lang="tr-TR" sz="1200">
            <a:solidFill>
              <a:schemeClr val="tx1"/>
            </a:solidFill>
          </a:endParaRPr>
        </a:p>
      </dgm:t>
    </dgm:pt>
    <dgm:pt modelId="{62EFEFD1-5D25-D64A-8388-F0A2D1A6872B}">
      <dgm:prSet custT="1"/>
      <dgm:spPr/>
      <dgm:t>
        <a:bodyPr/>
        <a:lstStyle/>
        <a:p>
          <a:r>
            <a:rPr lang="tr-TR" sz="1200" dirty="0">
              <a:solidFill>
                <a:schemeClr val="tx1"/>
              </a:solidFill>
              <a:effectLst/>
              <a:latin typeface="Segoe UI" panose="020B0502040204020203" pitchFamily="34" charset="0"/>
              <a:ea typeface="Times New Roman" panose="02020603050405020304" pitchFamily="18" charset="0"/>
            </a:rPr>
            <a:t>Sanal ve artırılmış gerçeklik</a:t>
          </a:r>
          <a:endParaRPr lang="tr-TR" sz="1200" dirty="0">
            <a:solidFill>
              <a:schemeClr val="tx1"/>
            </a:solidFill>
            <a:effectLst/>
            <a:latin typeface="Times New Roman" panose="02020603050405020304" pitchFamily="18" charset="0"/>
            <a:ea typeface="Times New Roman" panose="02020603050405020304" pitchFamily="18" charset="0"/>
          </a:endParaRPr>
        </a:p>
      </dgm:t>
    </dgm:pt>
    <dgm:pt modelId="{EA712B0E-335F-9B4B-8FBF-C475554269D2}" type="parTrans" cxnId="{1332B527-7FE7-E346-9661-E508FD43D17E}">
      <dgm:prSet/>
      <dgm:spPr/>
      <dgm:t>
        <a:bodyPr/>
        <a:lstStyle/>
        <a:p>
          <a:endParaRPr lang="tr-TR" sz="1200">
            <a:solidFill>
              <a:schemeClr val="tx1"/>
            </a:solidFill>
          </a:endParaRPr>
        </a:p>
      </dgm:t>
    </dgm:pt>
    <dgm:pt modelId="{CF299255-24E0-DE48-9B3A-9121B97644BF}" type="sibTrans" cxnId="{1332B527-7FE7-E346-9661-E508FD43D17E}">
      <dgm:prSet/>
      <dgm:spPr/>
      <dgm:t>
        <a:bodyPr/>
        <a:lstStyle/>
        <a:p>
          <a:endParaRPr lang="tr-TR" sz="1200">
            <a:solidFill>
              <a:schemeClr val="tx1"/>
            </a:solidFill>
          </a:endParaRPr>
        </a:p>
      </dgm:t>
    </dgm:pt>
    <dgm:pt modelId="{F9A9CD87-A9CD-A246-817D-BA45BE33F5AC}">
      <dgm:prSet custT="1"/>
      <dgm:spPr/>
      <dgm:t>
        <a:bodyPr/>
        <a:lstStyle/>
        <a:p>
          <a:r>
            <a:rPr lang="tr-TR" sz="1200">
              <a:solidFill>
                <a:schemeClr val="tx1"/>
              </a:solidFill>
              <a:effectLst/>
              <a:latin typeface="Segoe UI" panose="020B0502040204020203" pitchFamily="34" charset="0"/>
              <a:ea typeface="Times New Roman" panose="02020603050405020304" pitchFamily="18" charset="0"/>
            </a:rPr>
            <a:t>Mobil uygulamalar</a:t>
          </a:r>
          <a:endParaRPr lang="tr-TR" sz="1200" dirty="0">
            <a:solidFill>
              <a:schemeClr val="tx1"/>
            </a:solidFill>
            <a:effectLst/>
            <a:latin typeface="Segoe UI" panose="020B0502040204020203" pitchFamily="34" charset="0"/>
            <a:ea typeface="Times New Roman" panose="02020603050405020304" pitchFamily="18" charset="0"/>
          </a:endParaRPr>
        </a:p>
      </dgm:t>
    </dgm:pt>
    <dgm:pt modelId="{CD84CC92-6970-CA41-8BBC-A8828AA3813C}" type="parTrans" cxnId="{3E9B7AF7-7931-F848-A419-6B0F02523E69}">
      <dgm:prSet/>
      <dgm:spPr/>
      <dgm:t>
        <a:bodyPr/>
        <a:lstStyle/>
        <a:p>
          <a:endParaRPr lang="tr-TR" sz="1200">
            <a:solidFill>
              <a:schemeClr val="tx1"/>
            </a:solidFill>
          </a:endParaRPr>
        </a:p>
      </dgm:t>
    </dgm:pt>
    <dgm:pt modelId="{830D8BEE-94B5-8749-9ECA-E4B3A9D4AC7F}" type="sibTrans" cxnId="{3E9B7AF7-7931-F848-A419-6B0F02523E69}">
      <dgm:prSet/>
      <dgm:spPr/>
      <dgm:t>
        <a:bodyPr/>
        <a:lstStyle/>
        <a:p>
          <a:endParaRPr lang="tr-TR" sz="1200">
            <a:solidFill>
              <a:schemeClr val="tx1"/>
            </a:solidFill>
          </a:endParaRPr>
        </a:p>
      </dgm:t>
    </dgm:pt>
    <dgm:pt modelId="{43B3969E-9ECF-B549-B50D-6A052A9E3509}">
      <dgm:prSet custT="1"/>
      <dgm:spPr/>
      <dgm:t>
        <a:bodyPr/>
        <a:lstStyle/>
        <a:p>
          <a:r>
            <a:rPr lang="tr-TR" sz="1200" dirty="0">
              <a:solidFill>
                <a:schemeClr val="tx1"/>
              </a:solidFill>
              <a:latin typeface="Segoe UI" panose="020B0502040204020203" pitchFamily="34" charset="0"/>
              <a:ea typeface="Times New Roman" panose="02020603050405020304" pitchFamily="18" charset="0"/>
            </a:rPr>
            <a:t>Animasyon videolar, etkileşimli oyunlar vb.</a:t>
          </a:r>
          <a:endParaRPr lang="tr-TR" sz="1200" dirty="0">
            <a:solidFill>
              <a:schemeClr val="tx1"/>
            </a:solidFill>
            <a:effectLst/>
            <a:latin typeface="Times New Roman" panose="02020603050405020304" pitchFamily="18" charset="0"/>
            <a:ea typeface="Times New Roman" panose="02020603050405020304" pitchFamily="18" charset="0"/>
          </a:endParaRPr>
        </a:p>
      </dgm:t>
    </dgm:pt>
    <dgm:pt modelId="{B7CCC75C-73BE-3444-BB76-ACE642DFA4F4}" type="parTrans" cxnId="{6E972EC7-FD2E-F440-B40A-014ADB4F79C4}">
      <dgm:prSet/>
      <dgm:spPr/>
      <dgm:t>
        <a:bodyPr/>
        <a:lstStyle/>
        <a:p>
          <a:endParaRPr lang="tr-TR" sz="1200">
            <a:solidFill>
              <a:schemeClr val="tx1"/>
            </a:solidFill>
          </a:endParaRPr>
        </a:p>
      </dgm:t>
    </dgm:pt>
    <dgm:pt modelId="{E7740B9C-80DB-4E41-9297-AAA05206350B}" type="sibTrans" cxnId="{6E972EC7-FD2E-F440-B40A-014ADB4F79C4}">
      <dgm:prSet/>
      <dgm:spPr/>
      <dgm:t>
        <a:bodyPr/>
        <a:lstStyle/>
        <a:p>
          <a:endParaRPr lang="tr-TR" sz="1200">
            <a:solidFill>
              <a:schemeClr val="tx1"/>
            </a:solidFill>
          </a:endParaRPr>
        </a:p>
      </dgm:t>
    </dgm:pt>
    <dgm:pt modelId="{6A1A7E2D-A433-1447-8201-E3CC5B8793CB}" type="pres">
      <dgm:prSet presAssocID="{CBACC3B5-0EC2-704D-A596-F8224980EFD5}" presName="Name0" presStyleCnt="0">
        <dgm:presLayoutVars>
          <dgm:dir/>
          <dgm:animLvl val="lvl"/>
          <dgm:resizeHandles val="exact"/>
        </dgm:presLayoutVars>
      </dgm:prSet>
      <dgm:spPr/>
    </dgm:pt>
    <dgm:pt modelId="{6E9945CA-E0B0-1543-A245-9AAF79FD161E}" type="pres">
      <dgm:prSet presAssocID="{3916CF86-5F0F-5D4E-9FD5-B8152581B482}" presName="parTxOnly" presStyleLbl="node1" presStyleIdx="0" presStyleCnt="7">
        <dgm:presLayoutVars>
          <dgm:chMax val="0"/>
          <dgm:chPref val="0"/>
          <dgm:bulletEnabled val="1"/>
        </dgm:presLayoutVars>
      </dgm:prSet>
      <dgm:spPr/>
    </dgm:pt>
    <dgm:pt modelId="{9807D26B-6ED2-B943-B5E1-B94F4BB4A7E2}" type="pres">
      <dgm:prSet presAssocID="{9893FF79-1FD1-4E49-BB11-9C0C47CFF70F}" presName="parTxOnlySpace" presStyleCnt="0"/>
      <dgm:spPr/>
    </dgm:pt>
    <dgm:pt modelId="{EE72A0C1-E267-0044-B592-56D262B32816}" type="pres">
      <dgm:prSet presAssocID="{C6C50614-C83F-E044-B89E-2E582A686899}" presName="parTxOnly" presStyleLbl="node1" presStyleIdx="1" presStyleCnt="7">
        <dgm:presLayoutVars>
          <dgm:chMax val="0"/>
          <dgm:chPref val="0"/>
          <dgm:bulletEnabled val="1"/>
        </dgm:presLayoutVars>
      </dgm:prSet>
      <dgm:spPr/>
    </dgm:pt>
    <dgm:pt modelId="{2EA6F009-BC1B-FD4E-A462-F7E6D827A335}" type="pres">
      <dgm:prSet presAssocID="{C274A948-8DEF-2442-96C8-C3CF1785D001}" presName="parTxOnlySpace" presStyleCnt="0"/>
      <dgm:spPr/>
    </dgm:pt>
    <dgm:pt modelId="{D1836031-F943-FD4D-94D3-6E074A2A6C3B}" type="pres">
      <dgm:prSet presAssocID="{AAA9FDE0-C0D4-5B49-9E28-86C5F47B9F9F}" presName="parTxOnly" presStyleLbl="node1" presStyleIdx="2" presStyleCnt="7">
        <dgm:presLayoutVars>
          <dgm:chMax val="0"/>
          <dgm:chPref val="0"/>
          <dgm:bulletEnabled val="1"/>
        </dgm:presLayoutVars>
      </dgm:prSet>
      <dgm:spPr/>
    </dgm:pt>
    <dgm:pt modelId="{8D64B6D1-AD5F-FA43-A9C0-05033971B505}" type="pres">
      <dgm:prSet presAssocID="{83B00D68-F4D2-3440-A6F5-9899E7D94717}" presName="parTxOnlySpace" presStyleCnt="0"/>
      <dgm:spPr/>
    </dgm:pt>
    <dgm:pt modelId="{0223C4EB-93AA-134F-8CDB-8BAF82C8F1F0}" type="pres">
      <dgm:prSet presAssocID="{A4660F6F-9E68-A549-83D2-A579C3E07567}" presName="parTxOnly" presStyleLbl="node1" presStyleIdx="3" presStyleCnt="7">
        <dgm:presLayoutVars>
          <dgm:chMax val="0"/>
          <dgm:chPref val="0"/>
          <dgm:bulletEnabled val="1"/>
        </dgm:presLayoutVars>
      </dgm:prSet>
      <dgm:spPr/>
    </dgm:pt>
    <dgm:pt modelId="{11165056-73D4-1642-86BB-F6C869C3C6FD}" type="pres">
      <dgm:prSet presAssocID="{DAABEA0F-3D93-1140-BC93-037F5764DD0D}" presName="parTxOnlySpace" presStyleCnt="0"/>
      <dgm:spPr/>
    </dgm:pt>
    <dgm:pt modelId="{B6F575DD-7637-2F4C-99B3-FE976129DC2E}" type="pres">
      <dgm:prSet presAssocID="{62EFEFD1-5D25-D64A-8388-F0A2D1A6872B}" presName="parTxOnly" presStyleLbl="node1" presStyleIdx="4" presStyleCnt="7">
        <dgm:presLayoutVars>
          <dgm:chMax val="0"/>
          <dgm:chPref val="0"/>
          <dgm:bulletEnabled val="1"/>
        </dgm:presLayoutVars>
      </dgm:prSet>
      <dgm:spPr/>
    </dgm:pt>
    <dgm:pt modelId="{2A663327-35E9-E94D-9FAE-956E8E03B953}" type="pres">
      <dgm:prSet presAssocID="{CF299255-24E0-DE48-9B3A-9121B97644BF}" presName="parTxOnlySpace" presStyleCnt="0"/>
      <dgm:spPr/>
    </dgm:pt>
    <dgm:pt modelId="{6AD2474F-195D-2F49-8166-CFCD51FF1716}" type="pres">
      <dgm:prSet presAssocID="{F9A9CD87-A9CD-A246-817D-BA45BE33F5AC}" presName="parTxOnly" presStyleLbl="node1" presStyleIdx="5" presStyleCnt="7">
        <dgm:presLayoutVars>
          <dgm:chMax val="0"/>
          <dgm:chPref val="0"/>
          <dgm:bulletEnabled val="1"/>
        </dgm:presLayoutVars>
      </dgm:prSet>
      <dgm:spPr/>
    </dgm:pt>
    <dgm:pt modelId="{49614E24-ABC5-F348-B365-71B1E8630172}" type="pres">
      <dgm:prSet presAssocID="{830D8BEE-94B5-8749-9ECA-E4B3A9D4AC7F}" presName="parTxOnlySpace" presStyleCnt="0"/>
      <dgm:spPr/>
    </dgm:pt>
    <dgm:pt modelId="{BE4E36CC-3E5D-324A-82AF-DA8391056DEE}" type="pres">
      <dgm:prSet presAssocID="{43B3969E-9ECF-B549-B50D-6A052A9E3509}" presName="parTxOnly" presStyleLbl="node1" presStyleIdx="6" presStyleCnt="7">
        <dgm:presLayoutVars>
          <dgm:chMax val="0"/>
          <dgm:chPref val="0"/>
          <dgm:bulletEnabled val="1"/>
        </dgm:presLayoutVars>
      </dgm:prSet>
      <dgm:spPr/>
    </dgm:pt>
  </dgm:ptLst>
  <dgm:cxnLst>
    <dgm:cxn modelId="{1332B527-7FE7-E346-9661-E508FD43D17E}" srcId="{CBACC3B5-0EC2-704D-A596-F8224980EFD5}" destId="{62EFEFD1-5D25-D64A-8388-F0A2D1A6872B}" srcOrd="4" destOrd="0" parTransId="{EA712B0E-335F-9B4B-8FBF-C475554269D2}" sibTransId="{CF299255-24E0-DE48-9B3A-9121B97644BF}"/>
    <dgm:cxn modelId="{4F263D34-388D-D947-9216-8E26845684DD}" srcId="{CBACC3B5-0EC2-704D-A596-F8224980EFD5}" destId="{3916CF86-5F0F-5D4E-9FD5-B8152581B482}" srcOrd="0" destOrd="0" parTransId="{8BBA0E7C-4257-7742-BC22-6AFA98067CBD}" sibTransId="{9893FF79-1FD1-4E49-BB11-9C0C47CFF70F}"/>
    <dgm:cxn modelId="{5A5E303C-1C11-6C41-A4B2-FB28E91C5DF2}" type="presOf" srcId="{A4660F6F-9E68-A549-83D2-A579C3E07567}" destId="{0223C4EB-93AA-134F-8CDB-8BAF82C8F1F0}" srcOrd="0" destOrd="0" presId="urn:microsoft.com/office/officeart/2005/8/layout/chevron1"/>
    <dgm:cxn modelId="{ECC2DD3D-24C8-7A4E-AE96-041EF2342704}" srcId="{CBACC3B5-0EC2-704D-A596-F8224980EFD5}" destId="{C6C50614-C83F-E044-B89E-2E582A686899}" srcOrd="1" destOrd="0" parTransId="{B6DB3430-E461-084C-A99F-BFCE4D9049D9}" sibTransId="{C274A948-8DEF-2442-96C8-C3CF1785D001}"/>
    <dgm:cxn modelId="{2975CC43-6814-7142-82F1-E5892E53FB58}" type="presOf" srcId="{43B3969E-9ECF-B549-B50D-6A052A9E3509}" destId="{BE4E36CC-3E5D-324A-82AF-DA8391056DEE}" srcOrd="0" destOrd="0" presId="urn:microsoft.com/office/officeart/2005/8/layout/chevron1"/>
    <dgm:cxn modelId="{9A83AA4B-506D-F34E-9E8A-36A5134C16C1}" srcId="{CBACC3B5-0EC2-704D-A596-F8224980EFD5}" destId="{A4660F6F-9E68-A549-83D2-A579C3E07567}" srcOrd="3" destOrd="0" parTransId="{69DB122C-F7D9-8448-81EC-82809CB08BAE}" sibTransId="{DAABEA0F-3D93-1140-BC93-037F5764DD0D}"/>
    <dgm:cxn modelId="{C86A6A54-6199-AD47-8C66-362AA4F76871}" type="presOf" srcId="{AAA9FDE0-C0D4-5B49-9E28-86C5F47B9F9F}" destId="{D1836031-F943-FD4D-94D3-6E074A2A6C3B}" srcOrd="0" destOrd="0" presId="urn:microsoft.com/office/officeart/2005/8/layout/chevron1"/>
    <dgm:cxn modelId="{1BDEF954-A88F-124A-A17A-13B42A3AA148}" type="presOf" srcId="{CBACC3B5-0EC2-704D-A596-F8224980EFD5}" destId="{6A1A7E2D-A433-1447-8201-E3CC5B8793CB}" srcOrd="0" destOrd="0" presId="urn:microsoft.com/office/officeart/2005/8/layout/chevron1"/>
    <dgm:cxn modelId="{B811427C-DA76-DC45-9C04-423F8CEC2204}" type="presOf" srcId="{62EFEFD1-5D25-D64A-8388-F0A2D1A6872B}" destId="{B6F575DD-7637-2F4C-99B3-FE976129DC2E}" srcOrd="0" destOrd="0" presId="urn:microsoft.com/office/officeart/2005/8/layout/chevron1"/>
    <dgm:cxn modelId="{C4F2F6AF-D0FD-BA45-B88E-76720588757F}" type="presOf" srcId="{3916CF86-5F0F-5D4E-9FD5-B8152581B482}" destId="{6E9945CA-E0B0-1543-A245-9AAF79FD161E}" srcOrd="0" destOrd="0" presId="urn:microsoft.com/office/officeart/2005/8/layout/chevron1"/>
    <dgm:cxn modelId="{565BB2BF-3331-D04A-92F7-2C1232CE417E}" srcId="{CBACC3B5-0EC2-704D-A596-F8224980EFD5}" destId="{AAA9FDE0-C0D4-5B49-9E28-86C5F47B9F9F}" srcOrd="2" destOrd="0" parTransId="{98EEC2A4-BBD5-F34F-8036-A7284A10F057}" sibTransId="{83B00D68-F4D2-3440-A6F5-9899E7D94717}"/>
    <dgm:cxn modelId="{6E972EC7-FD2E-F440-B40A-014ADB4F79C4}" srcId="{CBACC3B5-0EC2-704D-A596-F8224980EFD5}" destId="{43B3969E-9ECF-B549-B50D-6A052A9E3509}" srcOrd="6" destOrd="0" parTransId="{B7CCC75C-73BE-3444-BB76-ACE642DFA4F4}" sibTransId="{E7740B9C-80DB-4E41-9297-AAA05206350B}"/>
    <dgm:cxn modelId="{D96A30DD-B87F-1F40-813C-B91B5BAB9422}" type="presOf" srcId="{C6C50614-C83F-E044-B89E-2E582A686899}" destId="{EE72A0C1-E267-0044-B592-56D262B32816}" srcOrd="0" destOrd="0" presId="urn:microsoft.com/office/officeart/2005/8/layout/chevron1"/>
    <dgm:cxn modelId="{E391ACDE-1A23-3F43-8DEF-576049414C4E}" type="presOf" srcId="{F9A9CD87-A9CD-A246-817D-BA45BE33F5AC}" destId="{6AD2474F-195D-2F49-8166-CFCD51FF1716}" srcOrd="0" destOrd="0" presId="urn:microsoft.com/office/officeart/2005/8/layout/chevron1"/>
    <dgm:cxn modelId="{3E9B7AF7-7931-F848-A419-6B0F02523E69}" srcId="{CBACC3B5-0EC2-704D-A596-F8224980EFD5}" destId="{F9A9CD87-A9CD-A246-817D-BA45BE33F5AC}" srcOrd="5" destOrd="0" parTransId="{CD84CC92-6970-CA41-8BBC-A8828AA3813C}" sibTransId="{830D8BEE-94B5-8749-9ECA-E4B3A9D4AC7F}"/>
    <dgm:cxn modelId="{5BDFFAB5-662A-AB4A-B94E-AA93A734BD05}" type="presParOf" srcId="{6A1A7E2D-A433-1447-8201-E3CC5B8793CB}" destId="{6E9945CA-E0B0-1543-A245-9AAF79FD161E}" srcOrd="0" destOrd="0" presId="urn:microsoft.com/office/officeart/2005/8/layout/chevron1"/>
    <dgm:cxn modelId="{B1366F41-BE83-C841-BBC0-992E6BC58882}" type="presParOf" srcId="{6A1A7E2D-A433-1447-8201-E3CC5B8793CB}" destId="{9807D26B-6ED2-B943-B5E1-B94F4BB4A7E2}" srcOrd="1" destOrd="0" presId="urn:microsoft.com/office/officeart/2005/8/layout/chevron1"/>
    <dgm:cxn modelId="{C0B95D8D-2528-1E48-8C9C-E6E1776684E5}" type="presParOf" srcId="{6A1A7E2D-A433-1447-8201-E3CC5B8793CB}" destId="{EE72A0C1-E267-0044-B592-56D262B32816}" srcOrd="2" destOrd="0" presId="urn:microsoft.com/office/officeart/2005/8/layout/chevron1"/>
    <dgm:cxn modelId="{6F9AE63C-EF2C-0D44-A5DC-CA3E39F001F8}" type="presParOf" srcId="{6A1A7E2D-A433-1447-8201-E3CC5B8793CB}" destId="{2EA6F009-BC1B-FD4E-A462-F7E6D827A335}" srcOrd="3" destOrd="0" presId="urn:microsoft.com/office/officeart/2005/8/layout/chevron1"/>
    <dgm:cxn modelId="{3121847D-4F5C-7046-8E5E-447250102243}" type="presParOf" srcId="{6A1A7E2D-A433-1447-8201-E3CC5B8793CB}" destId="{D1836031-F943-FD4D-94D3-6E074A2A6C3B}" srcOrd="4" destOrd="0" presId="urn:microsoft.com/office/officeart/2005/8/layout/chevron1"/>
    <dgm:cxn modelId="{FDEC33AA-AF0E-7144-A9C0-AF3C6B953666}" type="presParOf" srcId="{6A1A7E2D-A433-1447-8201-E3CC5B8793CB}" destId="{8D64B6D1-AD5F-FA43-A9C0-05033971B505}" srcOrd="5" destOrd="0" presId="urn:microsoft.com/office/officeart/2005/8/layout/chevron1"/>
    <dgm:cxn modelId="{B183BF03-FF94-4747-BD2C-4D148BA1AC10}" type="presParOf" srcId="{6A1A7E2D-A433-1447-8201-E3CC5B8793CB}" destId="{0223C4EB-93AA-134F-8CDB-8BAF82C8F1F0}" srcOrd="6" destOrd="0" presId="urn:microsoft.com/office/officeart/2005/8/layout/chevron1"/>
    <dgm:cxn modelId="{4F680CC3-768C-EA41-9113-DB62C92657D8}" type="presParOf" srcId="{6A1A7E2D-A433-1447-8201-E3CC5B8793CB}" destId="{11165056-73D4-1642-86BB-F6C869C3C6FD}" srcOrd="7" destOrd="0" presId="urn:microsoft.com/office/officeart/2005/8/layout/chevron1"/>
    <dgm:cxn modelId="{9FFD2DC7-2ECB-8C40-BF28-21FE9094E3F3}" type="presParOf" srcId="{6A1A7E2D-A433-1447-8201-E3CC5B8793CB}" destId="{B6F575DD-7637-2F4C-99B3-FE976129DC2E}" srcOrd="8" destOrd="0" presId="urn:microsoft.com/office/officeart/2005/8/layout/chevron1"/>
    <dgm:cxn modelId="{562EAC2E-CBC8-854A-A7EA-4BD0968A7F08}" type="presParOf" srcId="{6A1A7E2D-A433-1447-8201-E3CC5B8793CB}" destId="{2A663327-35E9-E94D-9FAE-956E8E03B953}" srcOrd="9" destOrd="0" presId="urn:microsoft.com/office/officeart/2005/8/layout/chevron1"/>
    <dgm:cxn modelId="{E55DB336-F524-AF43-BD3F-F71300602A8F}" type="presParOf" srcId="{6A1A7E2D-A433-1447-8201-E3CC5B8793CB}" destId="{6AD2474F-195D-2F49-8166-CFCD51FF1716}" srcOrd="10" destOrd="0" presId="urn:microsoft.com/office/officeart/2005/8/layout/chevron1"/>
    <dgm:cxn modelId="{61D40E39-6AE6-504B-BA9F-224A87F722F0}" type="presParOf" srcId="{6A1A7E2D-A433-1447-8201-E3CC5B8793CB}" destId="{49614E24-ABC5-F348-B365-71B1E8630172}" srcOrd="11" destOrd="0" presId="urn:microsoft.com/office/officeart/2005/8/layout/chevron1"/>
    <dgm:cxn modelId="{89C135CA-616E-FB44-8A8B-DCD1CBD7376C}" type="presParOf" srcId="{6A1A7E2D-A433-1447-8201-E3CC5B8793CB}" destId="{BE4E36CC-3E5D-324A-82AF-DA8391056DEE}"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945CA-E0B0-1543-A245-9AAF79FD161E}">
      <dsp:nvSpPr>
        <dsp:cNvPr id="0" name=""/>
        <dsp:cNvSpPr/>
      </dsp:nvSpPr>
      <dsp:spPr>
        <a:xfrm>
          <a:off x="0" y="2611967"/>
          <a:ext cx="1828800" cy="731520"/>
        </a:xfrm>
        <a:prstGeom prst="chevron">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SzPts val="1000"/>
            <a:buFont typeface="Symbol" pitchFamily="2" charset="2"/>
            <a:buNone/>
          </a:pPr>
          <a:r>
            <a:rPr lang="tr-TR" sz="1200" kern="1200">
              <a:solidFill>
                <a:schemeClr val="tx1"/>
              </a:solidFill>
              <a:effectLst/>
              <a:latin typeface="Segoe UI" panose="020B0502040204020203" pitchFamily="34" charset="0"/>
              <a:ea typeface="Times New Roman" panose="02020603050405020304" pitchFamily="18" charset="0"/>
            </a:rPr>
            <a:t>Akıllı tahtalar</a:t>
          </a:r>
          <a:endParaRPr lang="tr-TR" sz="1200" kern="1200">
            <a:solidFill>
              <a:schemeClr val="tx1"/>
            </a:solidFill>
          </a:endParaRPr>
        </a:p>
      </dsp:txBody>
      <dsp:txXfrm>
        <a:off x="365760" y="2611967"/>
        <a:ext cx="1097280" cy="731520"/>
      </dsp:txXfrm>
    </dsp:sp>
    <dsp:sp modelId="{EE72A0C1-E267-0044-B592-56D262B32816}">
      <dsp:nvSpPr>
        <dsp:cNvPr id="0" name=""/>
        <dsp:cNvSpPr/>
      </dsp:nvSpPr>
      <dsp:spPr>
        <a:xfrm>
          <a:off x="1645919" y="2611967"/>
          <a:ext cx="1828800" cy="731520"/>
        </a:xfrm>
        <a:prstGeom prst="chevron">
          <a:avLst/>
        </a:prstGeom>
        <a:solidFill>
          <a:schemeClr val="accent5">
            <a:shade val="80000"/>
            <a:hueOff val="45211"/>
            <a:satOff val="863"/>
            <a:lumOff val="3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tr-TR" sz="1200" kern="1200">
              <a:solidFill>
                <a:schemeClr val="tx1"/>
              </a:solidFill>
              <a:effectLst/>
              <a:latin typeface="Segoe UI" panose="020B0502040204020203" pitchFamily="34" charset="0"/>
              <a:ea typeface="Times New Roman" panose="02020603050405020304" pitchFamily="18" charset="0"/>
            </a:rPr>
            <a:t>E-öğrenme platformları</a:t>
          </a:r>
          <a:endParaRPr lang="tr-TR" sz="1200" kern="1200" dirty="0">
            <a:solidFill>
              <a:schemeClr val="tx1"/>
            </a:solidFill>
            <a:effectLst/>
            <a:latin typeface="Segoe UI" panose="020B0502040204020203" pitchFamily="34" charset="0"/>
            <a:ea typeface="Times New Roman" panose="02020603050405020304" pitchFamily="18" charset="0"/>
          </a:endParaRPr>
        </a:p>
      </dsp:txBody>
      <dsp:txXfrm>
        <a:off x="2011679" y="2611967"/>
        <a:ext cx="1097280" cy="731520"/>
      </dsp:txXfrm>
    </dsp:sp>
    <dsp:sp modelId="{D1836031-F943-FD4D-94D3-6E074A2A6C3B}">
      <dsp:nvSpPr>
        <dsp:cNvPr id="0" name=""/>
        <dsp:cNvSpPr/>
      </dsp:nvSpPr>
      <dsp:spPr>
        <a:xfrm>
          <a:off x="3291839" y="2611967"/>
          <a:ext cx="1828800" cy="731520"/>
        </a:xfrm>
        <a:prstGeom prst="chevron">
          <a:avLst/>
        </a:prstGeom>
        <a:solidFill>
          <a:schemeClr val="accent5">
            <a:shade val="80000"/>
            <a:hueOff val="90421"/>
            <a:satOff val="1725"/>
            <a:lumOff val="7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tr-TR" sz="1200" kern="1200">
              <a:solidFill>
                <a:schemeClr val="tx1"/>
              </a:solidFill>
              <a:latin typeface="Segoe UI" panose="020B0502040204020203" pitchFamily="34" charset="0"/>
              <a:ea typeface="Times New Roman" panose="02020603050405020304" pitchFamily="18" charset="0"/>
            </a:rPr>
            <a:t>Uzaktan eğitim modeli</a:t>
          </a:r>
          <a:endParaRPr lang="tr-TR" sz="1200" kern="1200" dirty="0">
            <a:solidFill>
              <a:schemeClr val="tx1"/>
            </a:solidFill>
            <a:latin typeface="Times New Roman" panose="02020603050405020304" pitchFamily="18" charset="0"/>
            <a:ea typeface="Times New Roman" panose="02020603050405020304" pitchFamily="18" charset="0"/>
          </a:endParaRPr>
        </a:p>
      </dsp:txBody>
      <dsp:txXfrm>
        <a:off x="3657599" y="2611967"/>
        <a:ext cx="1097280" cy="731520"/>
      </dsp:txXfrm>
    </dsp:sp>
    <dsp:sp modelId="{0223C4EB-93AA-134F-8CDB-8BAF82C8F1F0}">
      <dsp:nvSpPr>
        <dsp:cNvPr id="0" name=""/>
        <dsp:cNvSpPr/>
      </dsp:nvSpPr>
      <dsp:spPr>
        <a:xfrm>
          <a:off x="4937760" y="2611967"/>
          <a:ext cx="1828800" cy="731520"/>
        </a:xfrm>
        <a:prstGeom prst="chevron">
          <a:avLst/>
        </a:prstGeom>
        <a:solidFill>
          <a:schemeClr val="accent5">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tr-TR" sz="1200" kern="1200">
              <a:solidFill>
                <a:schemeClr val="tx1"/>
              </a:solidFill>
              <a:latin typeface="Open Sans" panose="020B0606030504020204" pitchFamily="34" charset="0"/>
            </a:rPr>
            <a:t>Sanal sınıflar</a:t>
          </a:r>
          <a:endParaRPr lang="tr-TR" sz="1200" b="0" i="0" kern="1200" dirty="0">
            <a:solidFill>
              <a:schemeClr val="tx1"/>
            </a:solidFill>
            <a:effectLst/>
            <a:latin typeface="Open Sans" panose="020B0606030504020204" pitchFamily="34" charset="0"/>
          </a:endParaRPr>
        </a:p>
      </dsp:txBody>
      <dsp:txXfrm>
        <a:off x="5303520" y="2611967"/>
        <a:ext cx="1097280" cy="731520"/>
      </dsp:txXfrm>
    </dsp:sp>
    <dsp:sp modelId="{B6F575DD-7637-2F4C-99B3-FE976129DC2E}">
      <dsp:nvSpPr>
        <dsp:cNvPr id="0" name=""/>
        <dsp:cNvSpPr/>
      </dsp:nvSpPr>
      <dsp:spPr>
        <a:xfrm>
          <a:off x="6583680" y="2611967"/>
          <a:ext cx="1828800" cy="731520"/>
        </a:xfrm>
        <a:prstGeom prst="chevron">
          <a:avLst/>
        </a:prstGeom>
        <a:solidFill>
          <a:schemeClr val="accent5">
            <a:shade val="80000"/>
            <a:hueOff val="180842"/>
            <a:satOff val="3450"/>
            <a:lumOff val="1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tr-TR" sz="1200" kern="1200" dirty="0">
              <a:solidFill>
                <a:schemeClr val="tx1"/>
              </a:solidFill>
              <a:effectLst/>
              <a:latin typeface="Segoe UI" panose="020B0502040204020203" pitchFamily="34" charset="0"/>
              <a:ea typeface="Times New Roman" panose="02020603050405020304" pitchFamily="18" charset="0"/>
            </a:rPr>
            <a:t>Sanal ve artırılmış gerçeklik</a:t>
          </a:r>
          <a:endParaRPr lang="tr-TR" sz="1200" kern="1200" dirty="0">
            <a:solidFill>
              <a:schemeClr val="tx1"/>
            </a:solidFill>
            <a:effectLst/>
            <a:latin typeface="Times New Roman" panose="02020603050405020304" pitchFamily="18" charset="0"/>
            <a:ea typeface="Times New Roman" panose="02020603050405020304" pitchFamily="18" charset="0"/>
          </a:endParaRPr>
        </a:p>
      </dsp:txBody>
      <dsp:txXfrm>
        <a:off x="6949440" y="2611967"/>
        <a:ext cx="1097280" cy="731520"/>
      </dsp:txXfrm>
    </dsp:sp>
    <dsp:sp modelId="{6AD2474F-195D-2F49-8166-CFCD51FF1716}">
      <dsp:nvSpPr>
        <dsp:cNvPr id="0" name=""/>
        <dsp:cNvSpPr/>
      </dsp:nvSpPr>
      <dsp:spPr>
        <a:xfrm>
          <a:off x="8229600" y="2611967"/>
          <a:ext cx="1828800" cy="731520"/>
        </a:xfrm>
        <a:prstGeom prst="chevron">
          <a:avLst/>
        </a:prstGeom>
        <a:solidFill>
          <a:schemeClr val="accent5">
            <a:shade val="80000"/>
            <a:hueOff val="226053"/>
            <a:satOff val="4313"/>
            <a:lumOff val="19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tr-TR" sz="1200" kern="1200">
              <a:solidFill>
                <a:schemeClr val="tx1"/>
              </a:solidFill>
              <a:effectLst/>
              <a:latin typeface="Segoe UI" panose="020B0502040204020203" pitchFamily="34" charset="0"/>
              <a:ea typeface="Times New Roman" panose="02020603050405020304" pitchFamily="18" charset="0"/>
            </a:rPr>
            <a:t>Mobil uygulamalar</a:t>
          </a:r>
          <a:endParaRPr lang="tr-TR" sz="1200" kern="1200" dirty="0">
            <a:solidFill>
              <a:schemeClr val="tx1"/>
            </a:solidFill>
            <a:effectLst/>
            <a:latin typeface="Segoe UI" panose="020B0502040204020203" pitchFamily="34" charset="0"/>
            <a:ea typeface="Times New Roman" panose="02020603050405020304" pitchFamily="18" charset="0"/>
          </a:endParaRPr>
        </a:p>
      </dsp:txBody>
      <dsp:txXfrm>
        <a:off x="8595360" y="2611967"/>
        <a:ext cx="1097280" cy="731520"/>
      </dsp:txXfrm>
    </dsp:sp>
    <dsp:sp modelId="{BE4E36CC-3E5D-324A-82AF-DA8391056DEE}">
      <dsp:nvSpPr>
        <dsp:cNvPr id="0" name=""/>
        <dsp:cNvSpPr/>
      </dsp:nvSpPr>
      <dsp:spPr>
        <a:xfrm>
          <a:off x="9875520" y="2611967"/>
          <a:ext cx="1828800" cy="731520"/>
        </a:xfrm>
        <a:prstGeom prst="chevron">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tr-TR" sz="1200" kern="1200" dirty="0">
              <a:solidFill>
                <a:schemeClr val="tx1"/>
              </a:solidFill>
              <a:latin typeface="Segoe UI" panose="020B0502040204020203" pitchFamily="34" charset="0"/>
              <a:ea typeface="Times New Roman" panose="02020603050405020304" pitchFamily="18" charset="0"/>
            </a:rPr>
            <a:t>Animasyon videolar, etkileşimli oyunlar vb.</a:t>
          </a:r>
          <a:endParaRPr lang="tr-TR" sz="1200" kern="1200" dirty="0">
            <a:solidFill>
              <a:schemeClr val="tx1"/>
            </a:solidFill>
            <a:effectLst/>
            <a:latin typeface="Times New Roman" panose="02020603050405020304" pitchFamily="18" charset="0"/>
            <a:ea typeface="Times New Roman" panose="02020603050405020304" pitchFamily="18" charset="0"/>
          </a:endParaRPr>
        </a:p>
      </dsp:txBody>
      <dsp:txXfrm>
        <a:off x="10241280" y="2611967"/>
        <a:ext cx="1097280" cy="7315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9D50-BCB4-B340-863F-FD9BE6FE8715}" type="datetimeFigureOut">
              <a:rPr lang="tr-TR" smtClean="0"/>
              <a:t>28.12.2023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5CDE1-6571-EC4D-A8DF-7374F56D660A}" type="slidenum">
              <a:rPr lang="tr-TR" smtClean="0"/>
              <a:t>‹#›</a:t>
            </a:fld>
            <a:endParaRPr lang="tr-TR"/>
          </a:p>
        </p:txBody>
      </p:sp>
    </p:spTree>
    <p:extLst>
      <p:ext uri="{BB962C8B-B14F-4D97-AF65-F5344CB8AC3E}">
        <p14:creationId xmlns:p14="http://schemas.microsoft.com/office/powerpoint/2010/main" val="229338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dirty="0">
              <a:effectLst/>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4A25CDE1-6571-EC4D-A8DF-7374F56D660A}" type="slidenum">
              <a:rPr lang="tr-TR" smtClean="0"/>
              <a:t>3</a:t>
            </a:fld>
            <a:endParaRPr lang="tr-TR"/>
          </a:p>
        </p:txBody>
      </p:sp>
    </p:spTree>
    <p:extLst>
      <p:ext uri="{BB962C8B-B14F-4D97-AF65-F5344CB8AC3E}">
        <p14:creationId xmlns:p14="http://schemas.microsoft.com/office/powerpoint/2010/main" val="222166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A25CDE1-6571-EC4D-A8DF-7374F56D660A}" type="slidenum">
              <a:rPr lang="tr-TR" smtClean="0"/>
              <a:t>23</a:t>
            </a:fld>
            <a:endParaRPr lang="tr-TR"/>
          </a:p>
        </p:txBody>
      </p:sp>
    </p:spTree>
    <p:extLst>
      <p:ext uri="{BB962C8B-B14F-4D97-AF65-F5344CB8AC3E}">
        <p14:creationId xmlns:p14="http://schemas.microsoft.com/office/powerpoint/2010/main" val="272801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A25CDE1-6571-EC4D-A8DF-7374F56D660A}" type="slidenum">
              <a:rPr lang="tr-TR" smtClean="0"/>
              <a:t>5</a:t>
            </a:fld>
            <a:endParaRPr lang="tr-TR"/>
          </a:p>
        </p:txBody>
      </p:sp>
    </p:spTree>
    <p:extLst>
      <p:ext uri="{BB962C8B-B14F-4D97-AF65-F5344CB8AC3E}">
        <p14:creationId xmlns:p14="http://schemas.microsoft.com/office/powerpoint/2010/main" val="35791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A25CDE1-6571-EC4D-A8DF-7374F56D660A}" type="slidenum">
              <a:rPr lang="tr-TR" smtClean="0"/>
              <a:t>7</a:t>
            </a:fld>
            <a:endParaRPr lang="tr-TR"/>
          </a:p>
        </p:txBody>
      </p:sp>
    </p:spTree>
    <p:extLst>
      <p:ext uri="{BB962C8B-B14F-4D97-AF65-F5344CB8AC3E}">
        <p14:creationId xmlns:p14="http://schemas.microsoft.com/office/powerpoint/2010/main" val="44627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A25CDE1-6571-EC4D-A8DF-7374F56D660A}" type="slidenum">
              <a:rPr lang="tr-TR" smtClean="0"/>
              <a:t>8</a:t>
            </a:fld>
            <a:endParaRPr lang="tr-TR"/>
          </a:p>
        </p:txBody>
      </p:sp>
    </p:spTree>
    <p:extLst>
      <p:ext uri="{BB962C8B-B14F-4D97-AF65-F5344CB8AC3E}">
        <p14:creationId xmlns:p14="http://schemas.microsoft.com/office/powerpoint/2010/main" val="249314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srgbClr val="FF0000"/>
              </a:solidFill>
              <a:effectLst/>
              <a:latin typeface="Times New Roman" panose="02020603050405020304" pitchFamily="18" charset="0"/>
              <a:ea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4A25CDE1-6571-EC4D-A8DF-7374F56D660A}" type="slidenum">
              <a:rPr lang="tr-TR" smtClean="0"/>
              <a:t>11</a:t>
            </a:fld>
            <a:endParaRPr lang="tr-TR"/>
          </a:p>
        </p:txBody>
      </p:sp>
    </p:spTree>
    <p:extLst>
      <p:ext uri="{BB962C8B-B14F-4D97-AF65-F5344CB8AC3E}">
        <p14:creationId xmlns:p14="http://schemas.microsoft.com/office/powerpoint/2010/main" val="245080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A25CDE1-6571-EC4D-A8DF-7374F56D660A}" type="slidenum">
              <a:rPr lang="tr-TR" smtClean="0"/>
              <a:t>12</a:t>
            </a:fld>
            <a:endParaRPr lang="tr-TR"/>
          </a:p>
        </p:txBody>
      </p:sp>
    </p:spTree>
    <p:extLst>
      <p:ext uri="{BB962C8B-B14F-4D97-AF65-F5344CB8AC3E}">
        <p14:creationId xmlns:p14="http://schemas.microsoft.com/office/powerpoint/2010/main" val="275143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effectLst/>
              <a:latin typeface="Times New Roman" panose="02020603050405020304" pitchFamily="18" charset="0"/>
              <a:ea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4A25CDE1-6571-EC4D-A8DF-7374F56D660A}" type="slidenum">
              <a:rPr lang="tr-TR" smtClean="0"/>
              <a:t>17</a:t>
            </a:fld>
            <a:endParaRPr lang="tr-TR"/>
          </a:p>
        </p:txBody>
      </p:sp>
    </p:spTree>
    <p:extLst>
      <p:ext uri="{BB962C8B-B14F-4D97-AF65-F5344CB8AC3E}">
        <p14:creationId xmlns:p14="http://schemas.microsoft.com/office/powerpoint/2010/main" val="49014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A25CDE1-6571-EC4D-A8DF-7374F56D660A}" type="slidenum">
              <a:rPr lang="tr-TR" smtClean="0"/>
              <a:t>18</a:t>
            </a:fld>
            <a:endParaRPr lang="tr-TR"/>
          </a:p>
        </p:txBody>
      </p:sp>
    </p:spTree>
    <p:extLst>
      <p:ext uri="{BB962C8B-B14F-4D97-AF65-F5344CB8AC3E}">
        <p14:creationId xmlns:p14="http://schemas.microsoft.com/office/powerpoint/2010/main" val="912723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A25CDE1-6571-EC4D-A8DF-7374F56D660A}" type="slidenum">
              <a:rPr lang="tr-TR" smtClean="0"/>
              <a:t>21</a:t>
            </a:fld>
            <a:endParaRPr lang="tr-TR"/>
          </a:p>
        </p:txBody>
      </p:sp>
    </p:spTree>
    <p:extLst>
      <p:ext uri="{BB962C8B-B14F-4D97-AF65-F5344CB8AC3E}">
        <p14:creationId xmlns:p14="http://schemas.microsoft.com/office/powerpoint/2010/main" val="383540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1227B7-7006-BB4A-8105-4C92B51B528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5DE9830-4000-4544-9EC2-0CD86717E0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EA69898-7039-9F4F-A55F-BC983D5AD0A7}"/>
              </a:ext>
            </a:extLst>
          </p:cNvPr>
          <p:cNvSpPr>
            <a:spLocks noGrp="1"/>
          </p:cNvSpPr>
          <p:nvPr>
            <p:ph type="dt" sz="half" idx="10"/>
          </p:nvPr>
        </p:nvSpPr>
        <p:spPr/>
        <p:txBody>
          <a:bodyPr/>
          <a:lstStyle/>
          <a:p>
            <a:fld id="{F3338F43-61F4-6442-84EE-90F4D43A0E0F}" type="datetimeFigureOut">
              <a:rPr lang="tr-TR" smtClean="0"/>
              <a:t>28.12.2023</a:t>
            </a:fld>
            <a:endParaRPr lang="tr-TR"/>
          </a:p>
        </p:txBody>
      </p:sp>
      <p:sp>
        <p:nvSpPr>
          <p:cNvPr id="5" name="Alt Bilgi Yer Tutucusu 4">
            <a:extLst>
              <a:ext uri="{FF2B5EF4-FFF2-40B4-BE49-F238E27FC236}">
                <a16:creationId xmlns:a16="http://schemas.microsoft.com/office/drawing/2014/main" id="{5D60108E-A833-124E-BEE0-CA4E10E1560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07E0F90-46FE-4D48-9D80-E7E10E3840F4}"/>
              </a:ext>
            </a:extLst>
          </p:cNvPr>
          <p:cNvSpPr>
            <a:spLocks noGrp="1"/>
          </p:cNvSpPr>
          <p:nvPr>
            <p:ph type="sldNum" sz="quarter" idx="12"/>
          </p:nvPr>
        </p:nvSpPr>
        <p:spPr/>
        <p:txBody>
          <a:bodyPr/>
          <a:lstStyle/>
          <a:p>
            <a:fld id="{7B83C3D2-4FED-DA4C-A128-EEB5E240049B}" type="slidenum">
              <a:rPr lang="tr-TR" smtClean="0"/>
              <a:t>‹#›</a:t>
            </a:fld>
            <a:endParaRPr lang="tr-TR"/>
          </a:p>
        </p:txBody>
      </p:sp>
    </p:spTree>
    <p:extLst>
      <p:ext uri="{BB962C8B-B14F-4D97-AF65-F5344CB8AC3E}">
        <p14:creationId xmlns:p14="http://schemas.microsoft.com/office/powerpoint/2010/main" val="244403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ED77BE-8E0E-8E4D-B512-6D1E48055EE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06DE208-1C02-FE41-ACD8-CDA699E82FF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4538AF5-2D25-0646-9A6B-49B0FA7D392C}"/>
              </a:ext>
            </a:extLst>
          </p:cNvPr>
          <p:cNvSpPr>
            <a:spLocks noGrp="1"/>
          </p:cNvSpPr>
          <p:nvPr>
            <p:ph type="dt" sz="half" idx="10"/>
          </p:nvPr>
        </p:nvSpPr>
        <p:spPr/>
        <p:txBody>
          <a:bodyPr/>
          <a:lstStyle/>
          <a:p>
            <a:fld id="{F3338F43-61F4-6442-84EE-90F4D43A0E0F}" type="datetimeFigureOut">
              <a:rPr lang="tr-TR" smtClean="0"/>
              <a:t>28.12.2023</a:t>
            </a:fld>
            <a:endParaRPr lang="tr-TR"/>
          </a:p>
        </p:txBody>
      </p:sp>
      <p:sp>
        <p:nvSpPr>
          <p:cNvPr id="5" name="Alt Bilgi Yer Tutucusu 4">
            <a:extLst>
              <a:ext uri="{FF2B5EF4-FFF2-40B4-BE49-F238E27FC236}">
                <a16:creationId xmlns:a16="http://schemas.microsoft.com/office/drawing/2014/main" id="{790B0C5A-DE5A-F04E-9227-FB908D55DB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EF2DE3-334B-7D4E-B13A-284A068E4092}"/>
              </a:ext>
            </a:extLst>
          </p:cNvPr>
          <p:cNvSpPr>
            <a:spLocks noGrp="1"/>
          </p:cNvSpPr>
          <p:nvPr>
            <p:ph type="sldNum" sz="quarter" idx="12"/>
          </p:nvPr>
        </p:nvSpPr>
        <p:spPr/>
        <p:txBody>
          <a:bodyPr/>
          <a:lstStyle/>
          <a:p>
            <a:fld id="{7B83C3D2-4FED-DA4C-A128-EEB5E240049B}" type="slidenum">
              <a:rPr lang="tr-TR" smtClean="0"/>
              <a:t>‹#›</a:t>
            </a:fld>
            <a:endParaRPr lang="tr-TR"/>
          </a:p>
        </p:txBody>
      </p:sp>
    </p:spTree>
    <p:extLst>
      <p:ext uri="{BB962C8B-B14F-4D97-AF65-F5344CB8AC3E}">
        <p14:creationId xmlns:p14="http://schemas.microsoft.com/office/powerpoint/2010/main" val="15277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3F0DB08-4401-6B4C-8AE6-5BE46D24E38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C455F2D-4AA7-AD45-B585-C5BA3EC15B2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0BE6C6-AC7C-0F4C-B7A6-8DC5DDF4F279}"/>
              </a:ext>
            </a:extLst>
          </p:cNvPr>
          <p:cNvSpPr>
            <a:spLocks noGrp="1"/>
          </p:cNvSpPr>
          <p:nvPr>
            <p:ph type="dt" sz="half" idx="10"/>
          </p:nvPr>
        </p:nvSpPr>
        <p:spPr/>
        <p:txBody>
          <a:bodyPr/>
          <a:lstStyle/>
          <a:p>
            <a:fld id="{F3338F43-61F4-6442-84EE-90F4D43A0E0F}" type="datetimeFigureOut">
              <a:rPr lang="tr-TR" smtClean="0"/>
              <a:t>28.12.2023</a:t>
            </a:fld>
            <a:endParaRPr lang="tr-TR"/>
          </a:p>
        </p:txBody>
      </p:sp>
      <p:sp>
        <p:nvSpPr>
          <p:cNvPr id="5" name="Alt Bilgi Yer Tutucusu 4">
            <a:extLst>
              <a:ext uri="{FF2B5EF4-FFF2-40B4-BE49-F238E27FC236}">
                <a16:creationId xmlns:a16="http://schemas.microsoft.com/office/drawing/2014/main" id="{4CD24425-4C87-6341-AF39-1DF5071913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DA231D6-B137-2947-9DC5-74B6723DA69D}"/>
              </a:ext>
            </a:extLst>
          </p:cNvPr>
          <p:cNvSpPr>
            <a:spLocks noGrp="1"/>
          </p:cNvSpPr>
          <p:nvPr>
            <p:ph type="sldNum" sz="quarter" idx="12"/>
          </p:nvPr>
        </p:nvSpPr>
        <p:spPr/>
        <p:txBody>
          <a:bodyPr/>
          <a:lstStyle/>
          <a:p>
            <a:fld id="{7B83C3D2-4FED-DA4C-A128-EEB5E240049B}" type="slidenum">
              <a:rPr lang="tr-TR" smtClean="0"/>
              <a:t>‹#›</a:t>
            </a:fld>
            <a:endParaRPr lang="tr-TR"/>
          </a:p>
        </p:txBody>
      </p:sp>
    </p:spTree>
    <p:extLst>
      <p:ext uri="{BB962C8B-B14F-4D97-AF65-F5344CB8AC3E}">
        <p14:creationId xmlns:p14="http://schemas.microsoft.com/office/powerpoint/2010/main" val="254440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21E38F-8A81-E94F-9349-773DCF72D56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5F64771-0798-794E-ADC9-43F96671DFA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9546312-F046-5344-B081-9BBB6D7D037F}"/>
              </a:ext>
            </a:extLst>
          </p:cNvPr>
          <p:cNvSpPr>
            <a:spLocks noGrp="1"/>
          </p:cNvSpPr>
          <p:nvPr>
            <p:ph type="dt" sz="half" idx="10"/>
          </p:nvPr>
        </p:nvSpPr>
        <p:spPr/>
        <p:txBody>
          <a:bodyPr/>
          <a:lstStyle/>
          <a:p>
            <a:fld id="{F3338F43-61F4-6442-84EE-90F4D43A0E0F}" type="datetimeFigureOut">
              <a:rPr lang="tr-TR" smtClean="0"/>
              <a:t>28.12.2023</a:t>
            </a:fld>
            <a:endParaRPr lang="tr-TR"/>
          </a:p>
        </p:txBody>
      </p:sp>
      <p:sp>
        <p:nvSpPr>
          <p:cNvPr id="5" name="Alt Bilgi Yer Tutucusu 4">
            <a:extLst>
              <a:ext uri="{FF2B5EF4-FFF2-40B4-BE49-F238E27FC236}">
                <a16:creationId xmlns:a16="http://schemas.microsoft.com/office/drawing/2014/main" id="{240B18A2-FEC7-6947-A3D8-3B9475EF1CB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97F102-3AE9-A346-8E4E-FBF33CB6B258}"/>
              </a:ext>
            </a:extLst>
          </p:cNvPr>
          <p:cNvSpPr>
            <a:spLocks noGrp="1"/>
          </p:cNvSpPr>
          <p:nvPr>
            <p:ph type="sldNum" sz="quarter" idx="12"/>
          </p:nvPr>
        </p:nvSpPr>
        <p:spPr/>
        <p:txBody>
          <a:bodyPr/>
          <a:lstStyle/>
          <a:p>
            <a:fld id="{7B83C3D2-4FED-DA4C-A128-EEB5E240049B}" type="slidenum">
              <a:rPr lang="tr-TR" smtClean="0"/>
              <a:t>‹#›</a:t>
            </a:fld>
            <a:endParaRPr lang="tr-TR"/>
          </a:p>
        </p:txBody>
      </p:sp>
    </p:spTree>
    <p:extLst>
      <p:ext uri="{BB962C8B-B14F-4D97-AF65-F5344CB8AC3E}">
        <p14:creationId xmlns:p14="http://schemas.microsoft.com/office/powerpoint/2010/main" val="39967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A9D8ED-851C-834C-8CAC-48DB41085D0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D5B60F5-BF5A-EF48-801E-A7F11827C0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B8D7514-061E-4C4F-B3B6-F97DF2513EBE}"/>
              </a:ext>
            </a:extLst>
          </p:cNvPr>
          <p:cNvSpPr>
            <a:spLocks noGrp="1"/>
          </p:cNvSpPr>
          <p:nvPr>
            <p:ph type="dt" sz="half" idx="10"/>
          </p:nvPr>
        </p:nvSpPr>
        <p:spPr/>
        <p:txBody>
          <a:bodyPr/>
          <a:lstStyle/>
          <a:p>
            <a:fld id="{F3338F43-61F4-6442-84EE-90F4D43A0E0F}" type="datetimeFigureOut">
              <a:rPr lang="tr-TR" smtClean="0"/>
              <a:t>28.12.2023</a:t>
            </a:fld>
            <a:endParaRPr lang="tr-TR"/>
          </a:p>
        </p:txBody>
      </p:sp>
      <p:sp>
        <p:nvSpPr>
          <p:cNvPr id="5" name="Alt Bilgi Yer Tutucusu 4">
            <a:extLst>
              <a:ext uri="{FF2B5EF4-FFF2-40B4-BE49-F238E27FC236}">
                <a16:creationId xmlns:a16="http://schemas.microsoft.com/office/drawing/2014/main" id="{F2379AF4-CF6D-5B43-8F19-B82578BC80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4E02039-8345-E64F-80C1-799183C2EB67}"/>
              </a:ext>
            </a:extLst>
          </p:cNvPr>
          <p:cNvSpPr>
            <a:spLocks noGrp="1"/>
          </p:cNvSpPr>
          <p:nvPr>
            <p:ph type="sldNum" sz="quarter" idx="12"/>
          </p:nvPr>
        </p:nvSpPr>
        <p:spPr/>
        <p:txBody>
          <a:bodyPr/>
          <a:lstStyle/>
          <a:p>
            <a:fld id="{7B83C3D2-4FED-DA4C-A128-EEB5E240049B}" type="slidenum">
              <a:rPr lang="tr-TR" smtClean="0"/>
              <a:t>‹#›</a:t>
            </a:fld>
            <a:endParaRPr lang="tr-TR"/>
          </a:p>
        </p:txBody>
      </p:sp>
    </p:spTree>
    <p:extLst>
      <p:ext uri="{BB962C8B-B14F-4D97-AF65-F5344CB8AC3E}">
        <p14:creationId xmlns:p14="http://schemas.microsoft.com/office/powerpoint/2010/main" val="244327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977607-B9EF-C143-921C-B5416DDD44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F192718-789C-6B4A-8C19-6C395FBB75F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E166FE5-60F4-F046-8AD1-E2166CDAABA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F322B38-FC35-4A40-8026-FB3A7ED5559A}"/>
              </a:ext>
            </a:extLst>
          </p:cNvPr>
          <p:cNvSpPr>
            <a:spLocks noGrp="1"/>
          </p:cNvSpPr>
          <p:nvPr>
            <p:ph type="dt" sz="half" idx="10"/>
          </p:nvPr>
        </p:nvSpPr>
        <p:spPr/>
        <p:txBody>
          <a:bodyPr/>
          <a:lstStyle/>
          <a:p>
            <a:fld id="{F3338F43-61F4-6442-84EE-90F4D43A0E0F}" type="datetimeFigureOut">
              <a:rPr lang="tr-TR" smtClean="0"/>
              <a:t>28.12.2023</a:t>
            </a:fld>
            <a:endParaRPr lang="tr-TR"/>
          </a:p>
        </p:txBody>
      </p:sp>
      <p:sp>
        <p:nvSpPr>
          <p:cNvPr id="6" name="Alt Bilgi Yer Tutucusu 5">
            <a:extLst>
              <a:ext uri="{FF2B5EF4-FFF2-40B4-BE49-F238E27FC236}">
                <a16:creationId xmlns:a16="http://schemas.microsoft.com/office/drawing/2014/main" id="{77E46645-22C1-DD4E-BC2A-31AF768307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BC8AA39-2E17-754E-AF82-BAF6C4A7ADAD}"/>
              </a:ext>
            </a:extLst>
          </p:cNvPr>
          <p:cNvSpPr>
            <a:spLocks noGrp="1"/>
          </p:cNvSpPr>
          <p:nvPr>
            <p:ph type="sldNum" sz="quarter" idx="12"/>
          </p:nvPr>
        </p:nvSpPr>
        <p:spPr/>
        <p:txBody>
          <a:bodyPr/>
          <a:lstStyle/>
          <a:p>
            <a:fld id="{7B83C3D2-4FED-DA4C-A128-EEB5E240049B}" type="slidenum">
              <a:rPr lang="tr-TR" smtClean="0"/>
              <a:t>‹#›</a:t>
            </a:fld>
            <a:endParaRPr lang="tr-TR"/>
          </a:p>
        </p:txBody>
      </p:sp>
    </p:spTree>
    <p:extLst>
      <p:ext uri="{BB962C8B-B14F-4D97-AF65-F5344CB8AC3E}">
        <p14:creationId xmlns:p14="http://schemas.microsoft.com/office/powerpoint/2010/main" val="251516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15A857-F42F-F04E-B543-A96085A955E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39745CF-2443-874E-BC22-AA6EC4BCA3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7FAA2E1-BACE-F94C-86FD-32361842C12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2CAB582-8761-824E-B63D-445CAB271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DA3039D-DEFD-444E-A172-E07DC06AB1B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C2D2D8D-6F16-8849-8493-90B5E717F79A}"/>
              </a:ext>
            </a:extLst>
          </p:cNvPr>
          <p:cNvSpPr>
            <a:spLocks noGrp="1"/>
          </p:cNvSpPr>
          <p:nvPr>
            <p:ph type="dt" sz="half" idx="10"/>
          </p:nvPr>
        </p:nvSpPr>
        <p:spPr/>
        <p:txBody>
          <a:bodyPr/>
          <a:lstStyle/>
          <a:p>
            <a:fld id="{F3338F43-61F4-6442-84EE-90F4D43A0E0F}" type="datetimeFigureOut">
              <a:rPr lang="tr-TR" smtClean="0"/>
              <a:t>28.12.2023</a:t>
            </a:fld>
            <a:endParaRPr lang="tr-TR"/>
          </a:p>
        </p:txBody>
      </p:sp>
      <p:sp>
        <p:nvSpPr>
          <p:cNvPr id="8" name="Alt Bilgi Yer Tutucusu 7">
            <a:extLst>
              <a:ext uri="{FF2B5EF4-FFF2-40B4-BE49-F238E27FC236}">
                <a16:creationId xmlns:a16="http://schemas.microsoft.com/office/drawing/2014/main" id="{EF0B6C20-81C1-2445-B01A-85557C8B9D0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4F03F85-DDF5-5949-BDF7-0667C1267F5B}"/>
              </a:ext>
            </a:extLst>
          </p:cNvPr>
          <p:cNvSpPr>
            <a:spLocks noGrp="1"/>
          </p:cNvSpPr>
          <p:nvPr>
            <p:ph type="sldNum" sz="quarter" idx="12"/>
          </p:nvPr>
        </p:nvSpPr>
        <p:spPr/>
        <p:txBody>
          <a:bodyPr/>
          <a:lstStyle/>
          <a:p>
            <a:fld id="{7B83C3D2-4FED-DA4C-A128-EEB5E240049B}" type="slidenum">
              <a:rPr lang="tr-TR" smtClean="0"/>
              <a:t>‹#›</a:t>
            </a:fld>
            <a:endParaRPr lang="tr-TR"/>
          </a:p>
        </p:txBody>
      </p:sp>
    </p:spTree>
    <p:extLst>
      <p:ext uri="{BB962C8B-B14F-4D97-AF65-F5344CB8AC3E}">
        <p14:creationId xmlns:p14="http://schemas.microsoft.com/office/powerpoint/2010/main" val="220370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67A22C-D696-6B47-A1F1-C2EB0E0496C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0A89AE4-05B5-344A-80B7-B22AEB3034FA}"/>
              </a:ext>
            </a:extLst>
          </p:cNvPr>
          <p:cNvSpPr>
            <a:spLocks noGrp="1"/>
          </p:cNvSpPr>
          <p:nvPr>
            <p:ph type="dt" sz="half" idx="10"/>
          </p:nvPr>
        </p:nvSpPr>
        <p:spPr/>
        <p:txBody>
          <a:bodyPr/>
          <a:lstStyle/>
          <a:p>
            <a:fld id="{F3338F43-61F4-6442-84EE-90F4D43A0E0F}" type="datetimeFigureOut">
              <a:rPr lang="tr-TR" smtClean="0"/>
              <a:t>28.12.2023</a:t>
            </a:fld>
            <a:endParaRPr lang="tr-TR"/>
          </a:p>
        </p:txBody>
      </p:sp>
      <p:sp>
        <p:nvSpPr>
          <p:cNvPr id="4" name="Alt Bilgi Yer Tutucusu 3">
            <a:extLst>
              <a:ext uri="{FF2B5EF4-FFF2-40B4-BE49-F238E27FC236}">
                <a16:creationId xmlns:a16="http://schemas.microsoft.com/office/drawing/2014/main" id="{6494937C-3301-4442-9AA7-7F3CA550B5C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B978062-FE59-5B4F-AE2D-99828F4FFC8B}"/>
              </a:ext>
            </a:extLst>
          </p:cNvPr>
          <p:cNvSpPr>
            <a:spLocks noGrp="1"/>
          </p:cNvSpPr>
          <p:nvPr>
            <p:ph type="sldNum" sz="quarter" idx="12"/>
          </p:nvPr>
        </p:nvSpPr>
        <p:spPr/>
        <p:txBody>
          <a:bodyPr/>
          <a:lstStyle/>
          <a:p>
            <a:fld id="{7B83C3D2-4FED-DA4C-A128-EEB5E240049B}" type="slidenum">
              <a:rPr lang="tr-TR" smtClean="0"/>
              <a:t>‹#›</a:t>
            </a:fld>
            <a:endParaRPr lang="tr-TR"/>
          </a:p>
        </p:txBody>
      </p:sp>
    </p:spTree>
    <p:extLst>
      <p:ext uri="{BB962C8B-B14F-4D97-AF65-F5344CB8AC3E}">
        <p14:creationId xmlns:p14="http://schemas.microsoft.com/office/powerpoint/2010/main" val="30264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BF87D87-F8BD-5C48-9F58-979958CE0CF9}"/>
              </a:ext>
            </a:extLst>
          </p:cNvPr>
          <p:cNvSpPr>
            <a:spLocks noGrp="1"/>
          </p:cNvSpPr>
          <p:nvPr>
            <p:ph type="dt" sz="half" idx="10"/>
          </p:nvPr>
        </p:nvSpPr>
        <p:spPr/>
        <p:txBody>
          <a:bodyPr/>
          <a:lstStyle/>
          <a:p>
            <a:fld id="{F3338F43-61F4-6442-84EE-90F4D43A0E0F}" type="datetimeFigureOut">
              <a:rPr lang="tr-TR" smtClean="0"/>
              <a:t>28.12.2023</a:t>
            </a:fld>
            <a:endParaRPr lang="tr-TR"/>
          </a:p>
        </p:txBody>
      </p:sp>
      <p:sp>
        <p:nvSpPr>
          <p:cNvPr id="3" name="Alt Bilgi Yer Tutucusu 2">
            <a:extLst>
              <a:ext uri="{FF2B5EF4-FFF2-40B4-BE49-F238E27FC236}">
                <a16:creationId xmlns:a16="http://schemas.microsoft.com/office/drawing/2014/main" id="{9EA34E88-2743-DB47-AC9A-34F2DF09651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24086A2-F563-934E-8E83-544B8075B296}"/>
              </a:ext>
            </a:extLst>
          </p:cNvPr>
          <p:cNvSpPr>
            <a:spLocks noGrp="1"/>
          </p:cNvSpPr>
          <p:nvPr>
            <p:ph type="sldNum" sz="quarter" idx="12"/>
          </p:nvPr>
        </p:nvSpPr>
        <p:spPr/>
        <p:txBody>
          <a:bodyPr/>
          <a:lstStyle/>
          <a:p>
            <a:fld id="{7B83C3D2-4FED-DA4C-A128-EEB5E240049B}" type="slidenum">
              <a:rPr lang="tr-TR" smtClean="0"/>
              <a:t>‹#›</a:t>
            </a:fld>
            <a:endParaRPr lang="tr-TR"/>
          </a:p>
        </p:txBody>
      </p:sp>
    </p:spTree>
    <p:extLst>
      <p:ext uri="{BB962C8B-B14F-4D97-AF65-F5344CB8AC3E}">
        <p14:creationId xmlns:p14="http://schemas.microsoft.com/office/powerpoint/2010/main" val="44794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B57D41-6BA2-E24E-BB22-40764B21EDD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B79DFD7-494D-CE4A-8878-45C6AF5DC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A18769C-777A-1B47-BBC6-C6D079782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A779C8F-B40E-3144-AF3C-3F8DB17EAEB2}"/>
              </a:ext>
            </a:extLst>
          </p:cNvPr>
          <p:cNvSpPr>
            <a:spLocks noGrp="1"/>
          </p:cNvSpPr>
          <p:nvPr>
            <p:ph type="dt" sz="half" idx="10"/>
          </p:nvPr>
        </p:nvSpPr>
        <p:spPr/>
        <p:txBody>
          <a:bodyPr/>
          <a:lstStyle/>
          <a:p>
            <a:fld id="{F3338F43-61F4-6442-84EE-90F4D43A0E0F}" type="datetimeFigureOut">
              <a:rPr lang="tr-TR" smtClean="0"/>
              <a:t>28.12.2023</a:t>
            </a:fld>
            <a:endParaRPr lang="tr-TR"/>
          </a:p>
        </p:txBody>
      </p:sp>
      <p:sp>
        <p:nvSpPr>
          <p:cNvPr id="6" name="Alt Bilgi Yer Tutucusu 5">
            <a:extLst>
              <a:ext uri="{FF2B5EF4-FFF2-40B4-BE49-F238E27FC236}">
                <a16:creationId xmlns:a16="http://schemas.microsoft.com/office/drawing/2014/main" id="{A95483F3-A176-CC4F-B489-92E8506830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2996BAC-19CB-BB4F-BCA6-7BD52C7C3911}"/>
              </a:ext>
            </a:extLst>
          </p:cNvPr>
          <p:cNvSpPr>
            <a:spLocks noGrp="1"/>
          </p:cNvSpPr>
          <p:nvPr>
            <p:ph type="sldNum" sz="quarter" idx="12"/>
          </p:nvPr>
        </p:nvSpPr>
        <p:spPr/>
        <p:txBody>
          <a:bodyPr/>
          <a:lstStyle/>
          <a:p>
            <a:fld id="{7B83C3D2-4FED-DA4C-A128-EEB5E240049B}" type="slidenum">
              <a:rPr lang="tr-TR" smtClean="0"/>
              <a:t>‹#›</a:t>
            </a:fld>
            <a:endParaRPr lang="tr-TR"/>
          </a:p>
        </p:txBody>
      </p:sp>
    </p:spTree>
    <p:extLst>
      <p:ext uri="{BB962C8B-B14F-4D97-AF65-F5344CB8AC3E}">
        <p14:creationId xmlns:p14="http://schemas.microsoft.com/office/powerpoint/2010/main" val="181511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4947C6-DCA7-424F-9600-174DF55CAB6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79EC430-93A4-504D-AF2D-AB75E6CE1B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419D4C3-1A83-B54F-9679-A2AAC124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B0DFC2C-84EA-A04A-A8DD-3847F678A682}"/>
              </a:ext>
            </a:extLst>
          </p:cNvPr>
          <p:cNvSpPr>
            <a:spLocks noGrp="1"/>
          </p:cNvSpPr>
          <p:nvPr>
            <p:ph type="dt" sz="half" idx="10"/>
          </p:nvPr>
        </p:nvSpPr>
        <p:spPr/>
        <p:txBody>
          <a:bodyPr/>
          <a:lstStyle/>
          <a:p>
            <a:fld id="{F3338F43-61F4-6442-84EE-90F4D43A0E0F}" type="datetimeFigureOut">
              <a:rPr lang="tr-TR" smtClean="0"/>
              <a:t>28.12.2023</a:t>
            </a:fld>
            <a:endParaRPr lang="tr-TR"/>
          </a:p>
        </p:txBody>
      </p:sp>
      <p:sp>
        <p:nvSpPr>
          <p:cNvPr id="6" name="Alt Bilgi Yer Tutucusu 5">
            <a:extLst>
              <a:ext uri="{FF2B5EF4-FFF2-40B4-BE49-F238E27FC236}">
                <a16:creationId xmlns:a16="http://schemas.microsoft.com/office/drawing/2014/main" id="{F8D9F085-B809-584D-9FDC-F9F7EB072C7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86E5E75-1C69-3048-9A40-F5F9B6331017}"/>
              </a:ext>
            </a:extLst>
          </p:cNvPr>
          <p:cNvSpPr>
            <a:spLocks noGrp="1"/>
          </p:cNvSpPr>
          <p:nvPr>
            <p:ph type="sldNum" sz="quarter" idx="12"/>
          </p:nvPr>
        </p:nvSpPr>
        <p:spPr/>
        <p:txBody>
          <a:bodyPr/>
          <a:lstStyle/>
          <a:p>
            <a:fld id="{7B83C3D2-4FED-DA4C-A128-EEB5E240049B}" type="slidenum">
              <a:rPr lang="tr-TR" smtClean="0"/>
              <a:t>‹#›</a:t>
            </a:fld>
            <a:endParaRPr lang="tr-TR"/>
          </a:p>
        </p:txBody>
      </p:sp>
    </p:spTree>
    <p:extLst>
      <p:ext uri="{BB962C8B-B14F-4D97-AF65-F5344CB8AC3E}">
        <p14:creationId xmlns:p14="http://schemas.microsoft.com/office/powerpoint/2010/main" val="94896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965AD86-12EA-4547-A176-5753D7BBA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2CCE09-546F-D44C-A147-E6A5DC5C14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B2857D9-2359-5A47-8803-C38450D55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38F43-61F4-6442-84EE-90F4D43A0E0F}" type="datetimeFigureOut">
              <a:rPr lang="tr-TR" smtClean="0"/>
              <a:t>28.12.2023</a:t>
            </a:fld>
            <a:endParaRPr lang="tr-TR"/>
          </a:p>
        </p:txBody>
      </p:sp>
      <p:sp>
        <p:nvSpPr>
          <p:cNvPr id="5" name="Alt Bilgi Yer Tutucusu 4">
            <a:extLst>
              <a:ext uri="{FF2B5EF4-FFF2-40B4-BE49-F238E27FC236}">
                <a16:creationId xmlns:a16="http://schemas.microsoft.com/office/drawing/2014/main" id="{532B54BD-42D4-C74D-9A43-C410AEA7A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BBFC72E-B791-FB45-B55A-D3A640E548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3C3D2-4FED-DA4C-A128-EEB5E240049B}" type="slidenum">
              <a:rPr lang="tr-TR" smtClean="0"/>
              <a:t>‹#›</a:t>
            </a:fld>
            <a:endParaRPr lang="tr-TR"/>
          </a:p>
        </p:txBody>
      </p:sp>
    </p:spTree>
    <p:extLst>
      <p:ext uri="{BB962C8B-B14F-4D97-AF65-F5344CB8AC3E}">
        <p14:creationId xmlns:p14="http://schemas.microsoft.com/office/powerpoint/2010/main" val="566582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F3D0B4-67B8-0F42-9B70-BA79F1F8C514}"/>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623682D1-276D-DE4C-B33D-9AADA2257E2C}"/>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6F059AA9-F0B5-5348-B075-A8C2022A61E2}"/>
              </a:ext>
            </a:extLst>
          </p:cNvPr>
          <p:cNvPicPr>
            <a:picLocks noChangeAspect="1"/>
          </p:cNvPicPr>
          <p:nvPr/>
        </p:nvPicPr>
        <p:blipFill>
          <a:blip r:embed="rId2"/>
          <a:stretch>
            <a:fillRect/>
          </a:stretch>
        </p:blipFill>
        <p:spPr>
          <a:xfrm>
            <a:off x="1702191" y="153867"/>
            <a:ext cx="9023915" cy="6107233"/>
          </a:xfrm>
          <a:prstGeom prst="rect">
            <a:avLst/>
          </a:prstGeom>
        </p:spPr>
      </p:pic>
    </p:spTree>
    <p:extLst>
      <p:ext uri="{BB962C8B-B14F-4D97-AF65-F5344CB8AC3E}">
        <p14:creationId xmlns:p14="http://schemas.microsoft.com/office/powerpoint/2010/main" val="2371687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07F746-BF40-7748-9341-AE40358FF47D}"/>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Eğitimde Teknoloji Kullanımı</a:t>
            </a:r>
          </a:p>
        </p:txBody>
      </p:sp>
      <p:sp>
        <p:nvSpPr>
          <p:cNvPr id="3" name="İçerik Yer Tutucusu 2">
            <a:extLst>
              <a:ext uri="{FF2B5EF4-FFF2-40B4-BE49-F238E27FC236}">
                <a16:creationId xmlns:a16="http://schemas.microsoft.com/office/drawing/2014/main" id="{D68A6A8C-41CD-114A-8105-363AD700DEDC}"/>
              </a:ext>
            </a:extLst>
          </p:cNvPr>
          <p:cNvSpPr>
            <a:spLocks noGrp="1"/>
          </p:cNvSpPr>
          <p:nvPr>
            <p:ph idx="1"/>
          </p:nvPr>
        </p:nvSpPr>
        <p:spPr>
          <a:xfrm>
            <a:off x="596118" y="1909689"/>
            <a:ext cx="10515600" cy="4351338"/>
          </a:xfrm>
        </p:spPr>
        <p:txBody>
          <a:bodyPr>
            <a:normAutofit/>
          </a:bodyPr>
          <a:lstStyle/>
          <a:p>
            <a:r>
              <a:rPr lang="tr-TR" sz="2400" dirty="0">
                <a:effectLst/>
                <a:latin typeface="Times New Roman" panose="02020603050405020304" pitchFamily="18" charset="0"/>
                <a:ea typeface="Times New Roman" panose="02020603050405020304" pitchFamily="18" charset="0"/>
              </a:rPr>
              <a:t>Eğitimde teknoloji kullanımı son yirmi yılda artmış olsa da yapılan araştırmalar bilgi ve iletişim teknolojileri araçlarının öğretimi ve öğrenmeyi destekleyen potansiyelinden hâlâ kısıtlı ölçülerde yararlanabildiğimizi göstermektedir. </a:t>
            </a:r>
          </a:p>
          <a:p>
            <a:r>
              <a:rPr lang="tr-TR" sz="2400" dirty="0">
                <a:effectLst/>
                <a:latin typeface="Times New Roman" panose="02020603050405020304" pitchFamily="18" charset="0"/>
                <a:ea typeface="Times New Roman" panose="02020603050405020304" pitchFamily="18" charset="0"/>
              </a:rPr>
              <a:t>Bunun bir nedeni olarak; teknolojiyi eğitim amaçlı kullanmak söz konusu olduğunda, birçok öğretmenin bu noktada etkin deneyimlere sahip olmaması, dolayısıyla kendilerini buna hazır hissetmemelerinden kaynaklandığı düşünülmektedir.</a:t>
            </a:r>
          </a:p>
          <a:p>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Eğitimde teknoloji entegrasyonun başarılı olabilmesi için uygun altyapı, eğitim programları ve öğretmen desteği önemlidir.</a:t>
            </a:r>
          </a:p>
          <a:p>
            <a:endParaRPr lang="tr-TR" sz="2400" dirty="0">
              <a:effectLst/>
              <a:latin typeface="Times New Roman" panose="02020603050405020304" pitchFamily="18" charset="0"/>
              <a:ea typeface="Times New Roman" panose="02020603050405020304" pitchFamily="18" charset="0"/>
            </a:endParaRPr>
          </a:p>
          <a:p>
            <a:endParaRPr lang="tr-TR" sz="2400" dirty="0"/>
          </a:p>
        </p:txBody>
      </p:sp>
      <p:pic>
        <p:nvPicPr>
          <p:cNvPr id="4" name="Picture 1" descr="page2image24686368">
            <a:extLst>
              <a:ext uri="{FF2B5EF4-FFF2-40B4-BE49-F238E27FC236}">
                <a16:creationId xmlns:a16="http://schemas.microsoft.com/office/drawing/2014/main" id="{E559C412-E2B4-E64D-98AD-4A4B058ED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6874" y="1"/>
            <a:ext cx="1909688" cy="19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34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07F746-BF40-7748-9341-AE40358FF47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D68A6A8C-41CD-114A-8105-363AD700DEDC}"/>
              </a:ext>
            </a:extLst>
          </p:cNvPr>
          <p:cNvSpPr>
            <a:spLocks noGrp="1"/>
          </p:cNvSpPr>
          <p:nvPr>
            <p:ph idx="1"/>
          </p:nvPr>
        </p:nvSpPr>
        <p:spPr>
          <a:xfrm>
            <a:off x="795896" y="1461462"/>
            <a:ext cx="10515600" cy="4351338"/>
          </a:xfrm>
        </p:spPr>
        <p:txBody>
          <a:bodyPr>
            <a:noAutofit/>
          </a:bodyPr>
          <a:lstStyle/>
          <a:p>
            <a:pPr marL="0" indent="0">
              <a:buNone/>
            </a:pPr>
            <a:endParaRPr lang="tr-TR" sz="2400" dirty="0">
              <a:effectLst/>
              <a:latin typeface="Times New Roman" panose="02020603050405020304" pitchFamily="18" charset="0"/>
              <a:ea typeface="Times New Roman" panose="02020603050405020304" pitchFamily="18" charset="0"/>
            </a:endParaRPr>
          </a:p>
          <a:p>
            <a:r>
              <a:rPr lang="tr-TR" sz="2400" dirty="0">
                <a:effectLst/>
                <a:latin typeface="Times New Roman" panose="02020603050405020304" pitchFamily="18" charset="0"/>
                <a:ea typeface="Times New Roman" panose="02020603050405020304" pitchFamily="18" charset="0"/>
              </a:rPr>
              <a:t>Günümüzde 21. yüzyıl becerilerini geliştirmek eğitimin en önemli amaçlarından biri olarak kabul edilmektedir. </a:t>
            </a:r>
          </a:p>
          <a:p>
            <a:r>
              <a:rPr lang="tr-TR" sz="2400" dirty="0">
                <a:latin typeface="Times New Roman" panose="02020603050405020304" pitchFamily="18" charset="0"/>
                <a:ea typeface="Times New Roman" panose="02020603050405020304" pitchFamily="18" charset="0"/>
                <a:cs typeface="Times New Roman" panose="02020603050405020304" pitchFamily="18" charset="0"/>
              </a:rPr>
              <a:t>21. yy becerileri </a:t>
            </a:r>
            <a:r>
              <a:rPr lang="tr-TR" sz="2000" b="0" i="0" dirty="0">
                <a:effectLst/>
                <a:latin typeface="Times New Roman" panose="02020603050405020304" pitchFamily="18" charset="0"/>
                <a:cs typeface="Times New Roman" panose="02020603050405020304" pitchFamily="18" charset="0"/>
              </a:rPr>
              <a:t>«Günümüzdeki hızlı teknolojik ve sosyal değişimlere uyum sağlayabilen bireylerin sahip olması gereken yetenekler» olarak ifade edilmektedir. </a:t>
            </a:r>
          </a:p>
          <a:p>
            <a:pPr lvl="1"/>
            <a:r>
              <a:rPr lang="tr-TR" sz="2000" dirty="0">
                <a:latin typeface="Times New Roman" panose="02020603050405020304" pitchFamily="18" charset="0"/>
                <a:ea typeface="Times New Roman" panose="02020603050405020304" pitchFamily="18" charset="0"/>
              </a:rPr>
              <a:t>İ</a:t>
            </a:r>
            <a:r>
              <a:rPr lang="tr-TR" sz="2000" dirty="0">
                <a:effectLst/>
                <a:latin typeface="Times New Roman" panose="02020603050405020304" pitchFamily="18" charset="0"/>
                <a:ea typeface="Times New Roman" panose="02020603050405020304" pitchFamily="18" charset="0"/>
              </a:rPr>
              <a:t>letişim</a:t>
            </a:r>
          </a:p>
          <a:p>
            <a:pPr lvl="1"/>
            <a:r>
              <a:rPr lang="tr-TR" sz="2000" dirty="0">
                <a:latin typeface="Times New Roman" panose="02020603050405020304" pitchFamily="18" charset="0"/>
                <a:ea typeface="Times New Roman" panose="02020603050405020304" pitchFamily="18" charset="0"/>
              </a:rPr>
              <a:t>E</a:t>
            </a:r>
            <a:r>
              <a:rPr lang="tr-TR" sz="2000" dirty="0">
                <a:effectLst/>
                <a:latin typeface="Times New Roman" panose="02020603050405020304" pitchFamily="18" charset="0"/>
                <a:ea typeface="Times New Roman" panose="02020603050405020304" pitchFamily="18" charset="0"/>
              </a:rPr>
              <a:t>leştirel düşünme ve </a:t>
            </a:r>
            <a:r>
              <a:rPr lang="tr-TR" sz="2000" dirty="0">
                <a:latin typeface="Times New Roman" panose="02020603050405020304" pitchFamily="18" charset="0"/>
                <a:ea typeface="Times New Roman" panose="02020603050405020304" pitchFamily="18" charset="0"/>
              </a:rPr>
              <a:t>p</a:t>
            </a:r>
            <a:r>
              <a:rPr lang="tr-TR" sz="2000" dirty="0">
                <a:effectLst/>
                <a:latin typeface="Times New Roman" panose="02020603050405020304" pitchFamily="18" charset="0"/>
                <a:ea typeface="Times New Roman" panose="02020603050405020304" pitchFamily="18" charset="0"/>
              </a:rPr>
              <a:t>roblem çözme </a:t>
            </a:r>
          </a:p>
          <a:p>
            <a:pPr lvl="1"/>
            <a:r>
              <a:rPr lang="tr-TR" sz="2000" dirty="0">
                <a:latin typeface="Times New Roman" panose="02020603050405020304" pitchFamily="18" charset="0"/>
                <a:ea typeface="Times New Roman" panose="02020603050405020304" pitchFamily="18" charset="0"/>
              </a:rPr>
              <a:t>İ</a:t>
            </a:r>
            <a:r>
              <a:rPr lang="tr-TR" sz="2000" dirty="0">
                <a:effectLst/>
                <a:latin typeface="Times New Roman" panose="02020603050405020304" pitchFamily="18" charset="0"/>
                <a:ea typeface="Times New Roman" panose="02020603050405020304" pitchFamily="18" charset="0"/>
              </a:rPr>
              <a:t>ş birliği ve ekip çalışması</a:t>
            </a:r>
          </a:p>
          <a:p>
            <a:pPr lvl="1"/>
            <a:r>
              <a:rPr lang="tr-TR" sz="2000" dirty="0">
                <a:latin typeface="Times New Roman" panose="02020603050405020304" pitchFamily="18" charset="0"/>
                <a:ea typeface="Times New Roman" panose="02020603050405020304" pitchFamily="18" charset="0"/>
              </a:rPr>
              <a:t>Y</a:t>
            </a:r>
            <a:r>
              <a:rPr lang="tr-TR" sz="2000" dirty="0">
                <a:effectLst/>
                <a:latin typeface="Times New Roman" panose="02020603050405020304" pitchFamily="18" charset="0"/>
                <a:ea typeface="Times New Roman" panose="02020603050405020304" pitchFamily="18" charset="0"/>
              </a:rPr>
              <a:t>aratıcılık ve </a:t>
            </a:r>
            <a:r>
              <a:rPr lang="tr-TR" sz="2000" dirty="0" err="1">
                <a:effectLst/>
                <a:latin typeface="Times New Roman" panose="02020603050405020304" pitchFamily="18" charset="0"/>
                <a:ea typeface="Times New Roman" panose="02020603050405020304" pitchFamily="18" charset="0"/>
              </a:rPr>
              <a:t>inovasyon</a:t>
            </a:r>
            <a:endParaRPr lang="tr-TR" sz="2000" dirty="0">
              <a:effectLst/>
              <a:latin typeface="Times New Roman" panose="02020603050405020304" pitchFamily="18" charset="0"/>
              <a:ea typeface="Times New Roman" panose="02020603050405020304" pitchFamily="18" charset="0"/>
            </a:endParaRPr>
          </a:p>
          <a:p>
            <a:pPr lvl="1"/>
            <a:r>
              <a:rPr lang="tr-TR" sz="2000" dirty="0">
                <a:latin typeface="Times New Roman" panose="02020603050405020304" pitchFamily="18" charset="0"/>
                <a:ea typeface="Times New Roman" panose="02020603050405020304" pitchFamily="18" charset="0"/>
              </a:rPr>
              <a:t>Medya ve teknoloji okuryazarlığı</a:t>
            </a:r>
            <a:endParaRPr lang="tr-TR" sz="2400" dirty="0">
              <a:effectLst/>
              <a:latin typeface="Times New Roman" panose="02020603050405020304" pitchFamily="18" charset="0"/>
              <a:ea typeface="Times New Roman" panose="02020603050405020304" pitchFamily="18" charset="0"/>
            </a:endParaRPr>
          </a:p>
          <a:p>
            <a:pPr marL="457200" lvl="1" indent="0">
              <a:buNone/>
            </a:pPr>
            <a:endParaRPr lang="tr-T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sz="2400" dirty="0"/>
          </a:p>
        </p:txBody>
      </p:sp>
      <p:pic>
        <p:nvPicPr>
          <p:cNvPr id="4" name="Picture 1" descr="page2image24686368">
            <a:extLst>
              <a:ext uri="{FF2B5EF4-FFF2-40B4-BE49-F238E27FC236}">
                <a16:creationId xmlns:a16="http://schemas.microsoft.com/office/drawing/2014/main" id="{E559C412-E2B4-E64D-98AD-4A4B058ED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0993" y="0"/>
            <a:ext cx="1761007" cy="176100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90EADE57-BE06-DF4B-BC87-D6B3E2F9D1CB}"/>
              </a:ext>
            </a:extLst>
          </p:cNvPr>
          <p:cNvPicPr>
            <a:picLocks noChangeAspect="1"/>
          </p:cNvPicPr>
          <p:nvPr/>
        </p:nvPicPr>
        <p:blipFill>
          <a:blip r:embed="rId4"/>
          <a:stretch>
            <a:fillRect/>
          </a:stretch>
        </p:blipFill>
        <p:spPr>
          <a:xfrm>
            <a:off x="6862081" y="3817692"/>
            <a:ext cx="4667579" cy="2675183"/>
          </a:xfrm>
          <a:prstGeom prst="rect">
            <a:avLst/>
          </a:prstGeom>
        </p:spPr>
      </p:pic>
    </p:spTree>
    <p:extLst>
      <p:ext uri="{BB962C8B-B14F-4D97-AF65-F5344CB8AC3E}">
        <p14:creationId xmlns:p14="http://schemas.microsoft.com/office/powerpoint/2010/main" val="365153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4A65BA-EA8A-8748-9143-6F265168AD7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075729E-8106-AF4D-B872-E19FEDBD1B6E}"/>
              </a:ext>
            </a:extLst>
          </p:cNvPr>
          <p:cNvSpPr>
            <a:spLocks noGrp="1"/>
          </p:cNvSpPr>
          <p:nvPr>
            <p:ph idx="1"/>
          </p:nvPr>
        </p:nvSpPr>
        <p:spPr/>
        <p:txBody>
          <a:bodyPr/>
          <a:lstStyle/>
          <a:p>
            <a:r>
              <a:rPr lang="tr-TR" sz="2400" dirty="0">
                <a:effectLst/>
                <a:latin typeface="Times New Roman" panose="02020603050405020304" pitchFamily="18" charset="0"/>
                <a:ea typeface="Times New Roman" panose="02020603050405020304" pitchFamily="18" charset="0"/>
              </a:rPr>
              <a:t>Uluslararası Eğitim Teknolojileri Birliği (International </a:t>
            </a:r>
            <a:r>
              <a:rPr lang="tr-TR" sz="2400" dirty="0" err="1">
                <a:effectLst/>
                <a:latin typeface="Times New Roman" panose="02020603050405020304" pitchFamily="18" charset="0"/>
                <a:ea typeface="Times New Roman" panose="02020603050405020304" pitchFamily="18" charset="0"/>
              </a:rPr>
              <a:t>Society</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for</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Technology</a:t>
            </a:r>
            <a:r>
              <a:rPr lang="tr-TR" sz="2400" dirty="0">
                <a:effectLst/>
                <a:latin typeface="Times New Roman" panose="02020603050405020304" pitchFamily="18" charset="0"/>
                <a:ea typeface="Times New Roman" panose="02020603050405020304" pitchFamily="18" charset="0"/>
              </a:rPr>
              <a:t> in </a:t>
            </a:r>
            <a:r>
              <a:rPr lang="tr-TR" sz="2400" dirty="0" err="1">
                <a:effectLst/>
                <a:latin typeface="Times New Roman" panose="02020603050405020304" pitchFamily="18" charset="0"/>
                <a:ea typeface="Times New Roman" panose="02020603050405020304" pitchFamily="18" charset="0"/>
              </a:rPr>
              <a:t>Education</a:t>
            </a:r>
            <a:r>
              <a:rPr lang="tr-TR" sz="2400" dirty="0">
                <a:effectLst/>
                <a:latin typeface="Times New Roman" panose="02020603050405020304" pitchFamily="18" charset="0"/>
                <a:ea typeface="Times New Roman" panose="02020603050405020304" pitchFamily="18" charset="0"/>
              </a:rPr>
              <a:t> –ISTE) tarafından öğretmenler için hazırlanan standartlara göre öğretmenler, 21. yüzyıl becerilerini sergileyen ve aynı zamanda 21. yüzyıl için öğrenme deneyimleri tasarlayabilen bireyler olmalıdır. Öğretmeler için ISTE standartları:</a:t>
            </a:r>
          </a:p>
          <a:p>
            <a:pPr lvl="1"/>
            <a:r>
              <a:rPr lang="tr-TR" sz="1600" dirty="0">
                <a:latin typeface="Times New Roman" panose="02020603050405020304" pitchFamily="18" charset="0"/>
                <a:cs typeface="Times New Roman" panose="02020603050405020304" pitchFamily="18" charset="0"/>
              </a:rPr>
              <a:t>Öğrencilerin öğrenmelerini kolaylaştırma ve yaratıcılığını teşvik etme </a:t>
            </a:r>
          </a:p>
          <a:p>
            <a:pPr lvl="1"/>
            <a:r>
              <a:rPr lang="tr-TR" sz="1600" dirty="0">
                <a:latin typeface="Times New Roman" panose="02020603050405020304" pitchFamily="18" charset="0"/>
                <a:cs typeface="Times New Roman" panose="02020603050405020304" pitchFamily="18" charset="0"/>
              </a:rPr>
              <a:t>Dijital çağa uygun öğrenme ortamları ve değerlendirme etkinlikleri tasarımlama ve geliştirme </a:t>
            </a:r>
          </a:p>
          <a:p>
            <a:pPr lvl="1"/>
            <a:r>
              <a:rPr lang="tr-TR" sz="1600" dirty="0">
                <a:latin typeface="Times New Roman" panose="02020603050405020304" pitchFamily="18" charset="0"/>
                <a:cs typeface="Times New Roman" panose="02020603050405020304" pitchFamily="18" charset="0"/>
              </a:rPr>
              <a:t>Dijital çağda çalışma ve öğrenme konusunda model olma  </a:t>
            </a:r>
          </a:p>
          <a:p>
            <a:pPr lvl="1"/>
            <a:r>
              <a:rPr lang="tr-TR" sz="1600" dirty="0">
                <a:latin typeface="Times New Roman" panose="02020603050405020304" pitchFamily="18" charset="0"/>
                <a:cs typeface="Times New Roman" panose="02020603050405020304" pitchFamily="18" charset="0"/>
              </a:rPr>
              <a:t>Dijital vatandaşlıkta model olma  </a:t>
            </a:r>
          </a:p>
          <a:p>
            <a:pPr lvl="1"/>
            <a:r>
              <a:rPr lang="tr-TR" sz="1600" dirty="0">
                <a:latin typeface="Times New Roman" panose="02020603050405020304" pitchFamily="18" charset="0"/>
                <a:cs typeface="Times New Roman" panose="02020603050405020304" pitchFamily="18" charset="0"/>
              </a:rPr>
              <a:t>Mesleki gelişim ve liderlik etkinliklerine katılma</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2400" dirty="0">
                <a:effectLst/>
                <a:latin typeface="Times New Roman" panose="02020603050405020304" pitchFamily="18" charset="0"/>
                <a:ea typeface="Times New Roman" panose="02020603050405020304" pitchFamily="18" charset="0"/>
              </a:rPr>
              <a:t>21. yy becerilerini geliştirebilmek için dijital teknolojileri etkin bir şekilde kullanmak gerekmektedir.</a:t>
            </a:r>
          </a:p>
          <a:p>
            <a:endParaRPr lang="tr-TR" dirty="0"/>
          </a:p>
        </p:txBody>
      </p:sp>
      <p:pic>
        <p:nvPicPr>
          <p:cNvPr id="4" name="Picture 1" descr="page2image24686368">
            <a:extLst>
              <a:ext uri="{FF2B5EF4-FFF2-40B4-BE49-F238E27FC236}">
                <a16:creationId xmlns:a16="http://schemas.microsoft.com/office/drawing/2014/main" id="{7BB4DDC5-7B10-1346-A6EF-56919BB21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3483" y="126840"/>
            <a:ext cx="1740876" cy="174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1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96458E-2042-4B41-95E2-F4077E7CE3DE}"/>
              </a:ext>
            </a:extLst>
          </p:cNvPr>
          <p:cNvSpPr>
            <a:spLocks noGrp="1"/>
          </p:cNvSpPr>
          <p:nvPr>
            <p:ph type="title"/>
          </p:nvPr>
        </p:nvSpPr>
        <p:spPr/>
        <p:txBody>
          <a:bodyPr/>
          <a:lstStyle/>
          <a:p>
            <a:pPr algn="ctr"/>
            <a:r>
              <a:rPr lang="tr-TR" dirty="0"/>
              <a:t>Türkiye’de Eğitimde Dijitalleşme Çalışmaları</a:t>
            </a:r>
          </a:p>
        </p:txBody>
      </p:sp>
      <p:sp>
        <p:nvSpPr>
          <p:cNvPr id="3" name="Metin Yer Tutucusu 2">
            <a:extLst>
              <a:ext uri="{FF2B5EF4-FFF2-40B4-BE49-F238E27FC236}">
                <a16:creationId xmlns:a16="http://schemas.microsoft.com/office/drawing/2014/main" id="{347A13FB-147B-5640-8F49-3EF14927E6BD}"/>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341944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68FA07-2DFF-4343-92CF-D5837A8497C6}"/>
              </a:ext>
            </a:extLst>
          </p:cNvPr>
          <p:cNvSpPr>
            <a:spLocks noGrp="1"/>
          </p:cNvSpPr>
          <p:nvPr>
            <p:ph type="title"/>
          </p:nvPr>
        </p:nvSpPr>
        <p:spPr/>
        <p:txBody>
          <a:bodyPr/>
          <a:lstStyle/>
          <a:p>
            <a:pPr algn="ctr"/>
            <a:r>
              <a:rPr lang="tr-TR" dirty="0"/>
              <a:t>Milli Eğitim Bakanlığı’nın Çalışmaları</a:t>
            </a:r>
          </a:p>
        </p:txBody>
      </p:sp>
      <p:sp>
        <p:nvSpPr>
          <p:cNvPr id="3" name="Metin Yer Tutucusu 2">
            <a:extLst>
              <a:ext uri="{FF2B5EF4-FFF2-40B4-BE49-F238E27FC236}">
                <a16:creationId xmlns:a16="http://schemas.microsoft.com/office/drawing/2014/main" id="{F07EB293-5764-874D-9A9E-CF408014D39D}"/>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350514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65149D-EC4B-2248-AAC1-6BEF9C7AC842}"/>
              </a:ext>
            </a:extLst>
          </p:cNvPr>
          <p:cNvSpPr>
            <a:spLocks noGrp="1"/>
          </p:cNvSpPr>
          <p:nvPr>
            <p:ph type="title"/>
          </p:nvPr>
        </p:nvSpPr>
        <p:spPr/>
        <p:txBody>
          <a:bodyPr/>
          <a:lstStyle/>
          <a:p>
            <a:r>
              <a:rPr lang="tr-TR" dirty="0"/>
              <a:t>Fatih Projesi</a:t>
            </a:r>
          </a:p>
        </p:txBody>
      </p:sp>
      <p:sp>
        <p:nvSpPr>
          <p:cNvPr id="3" name="İçerik Yer Tutucusu 2">
            <a:extLst>
              <a:ext uri="{FF2B5EF4-FFF2-40B4-BE49-F238E27FC236}">
                <a16:creationId xmlns:a16="http://schemas.microsoft.com/office/drawing/2014/main" id="{F8761A7F-2C45-814D-AB0A-7ECF9232CECD}"/>
              </a:ext>
            </a:extLst>
          </p:cNvPr>
          <p:cNvSpPr>
            <a:spLocks noGrp="1"/>
          </p:cNvSpPr>
          <p:nvPr>
            <p:ph idx="1"/>
          </p:nvPr>
        </p:nvSpPr>
        <p:spPr/>
        <p:txBody>
          <a:bodyPr>
            <a:normAutofit/>
          </a:bodyPr>
          <a:lstStyle/>
          <a:p>
            <a:r>
              <a:rPr lang="tr-TR" dirty="0">
                <a:latin typeface="Times New Roman" panose="02020603050405020304" pitchFamily="18" charset="0"/>
                <a:cs typeface="Times New Roman" panose="02020603050405020304" pitchFamily="18" charset="0"/>
              </a:rPr>
              <a:t>Fatih Projesinde (2010), </a:t>
            </a:r>
            <a:r>
              <a:rPr lang="tr-TR" b="0" i="0" dirty="0">
                <a:effectLst/>
                <a:latin typeface="Times New Roman" panose="02020603050405020304" pitchFamily="18" charset="0"/>
                <a:cs typeface="Times New Roman" panose="02020603050405020304" pitchFamily="18" charset="0"/>
              </a:rPr>
              <a:t>MEB ve </a:t>
            </a:r>
            <a:r>
              <a:rPr lang="tr-TR" b="0" i="0" strike="noStrike" dirty="0">
                <a:effectLst/>
                <a:latin typeface="Times New Roman" panose="02020603050405020304" pitchFamily="18" charset="0"/>
                <a:cs typeface="Times New Roman" panose="02020603050405020304" pitchFamily="18" charset="0"/>
              </a:rPr>
              <a:t>Ulaştırma Bakanlığı </a:t>
            </a:r>
            <a:r>
              <a:rPr lang="tr-TR" b="0" i="0" dirty="0">
                <a:effectLst/>
                <a:latin typeface="Times New Roman" panose="02020603050405020304" pitchFamily="18" charset="0"/>
                <a:cs typeface="Times New Roman" panose="02020603050405020304" pitchFamily="18" charset="0"/>
              </a:rPr>
              <a:t>işbirliği ile Okullara, Öğretmenlere ve Öğrencilere kategorilerine göre Dijital İçerik,  Öğretmen Eğitimi, Altyapı Desteği, Akıllı Tahta ve Tablet bilgisayar desteği sunmak amaçlanmıştır. </a:t>
            </a:r>
            <a:endParaRPr lang="tr-TR"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8A086055-85A6-1C42-84A9-B242BD9BEAA5}"/>
              </a:ext>
            </a:extLst>
          </p:cNvPr>
          <p:cNvPicPr>
            <a:picLocks noChangeAspect="1"/>
          </p:cNvPicPr>
          <p:nvPr/>
        </p:nvPicPr>
        <p:blipFill>
          <a:blip r:embed="rId2"/>
          <a:stretch>
            <a:fillRect/>
          </a:stretch>
        </p:blipFill>
        <p:spPr>
          <a:xfrm>
            <a:off x="5776449" y="3862025"/>
            <a:ext cx="4408561" cy="2128271"/>
          </a:xfrm>
          <a:prstGeom prst="rect">
            <a:avLst/>
          </a:prstGeom>
        </p:spPr>
      </p:pic>
    </p:spTree>
    <p:extLst>
      <p:ext uri="{BB962C8B-B14F-4D97-AF65-F5344CB8AC3E}">
        <p14:creationId xmlns:p14="http://schemas.microsoft.com/office/powerpoint/2010/main" val="64747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2ABC75-6549-414E-AC87-12842352453E}"/>
              </a:ext>
            </a:extLst>
          </p:cNvPr>
          <p:cNvSpPr>
            <a:spLocks noGrp="1"/>
          </p:cNvSpPr>
          <p:nvPr>
            <p:ph type="title"/>
          </p:nvPr>
        </p:nvSpPr>
        <p:spPr/>
        <p:txBody>
          <a:bodyPr>
            <a:normAutofit/>
          </a:bodyPr>
          <a:lstStyle/>
          <a:p>
            <a:r>
              <a:rPr lang="tr-TR" sz="3600" b="0" i="0" dirty="0">
                <a:solidFill>
                  <a:srgbClr val="262626"/>
                </a:solidFill>
                <a:effectLst/>
                <a:latin typeface="Helvetica" pitchFamily="2" charset="0"/>
              </a:rPr>
              <a:t>Eğitim Bilişim Ağı</a:t>
            </a:r>
            <a:endParaRPr lang="tr-TR" sz="3600" dirty="0"/>
          </a:p>
        </p:txBody>
      </p:sp>
      <p:sp>
        <p:nvSpPr>
          <p:cNvPr id="3" name="İçerik Yer Tutucusu 2">
            <a:extLst>
              <a:ext uri="{FF2B5EF4-FFF2-40B4-BE49-F238E27FC236}">
                <a16:creationId xmlns:a16="http://schemas.microsoft.com/office/drawing/2014/main" id="{46EBEEF5-4929-D84F-AABD-B167039F021E}"/>
              </a:ext>
            </a:extLst>
          </p:cNvPr>
          <p:cNvSpPr>
            <a:spLocks noGrp="1"/>
          </p:cNvSpPr>
          <p:nvPr>
            <p:ph idx="1"/>
          </p:nvPr>
        </p:nvSpPr>
        <p:spPr/>
        <p:txBody>
          <a:bodyPr/>
          <a:lstStyle/>
          <a:p>
            <a:r>
              <a:rPr lang="tr-TR" b="0" i="0" dirty="0">
                <a:solidFill>
                  <a:srgbClr val="262626"/>
                </a:solidFill>
                <a:effectLst/>
                <a:latin typeface="Times New Roman" panose="02020603050405020304" pitchFamily="18" charset="0"/>
                <a:cs typeface="Times New Roman" panose="02020603050405020304" pitchFamily="18" charset="0"/>
              </a:rPr>
              <a:t>Eğitim bilişim ağı (EBA), 2012 yılından bu yana dijital ortam üzerinden zengin eğitim içerikleri sunmasının yanı sıra sosyal ağlar üzerinden bilgi alışverişi yapmaya imkan sağlayan, bilgiyi yeniden yapılandırarak bilginin sürekli üretilmesi amacı taşıyan bir elektronik içerik ağıdır.</a:t>
            </a:r>
          </a:p>
          <a:p>
            <a:endParaRPr lang="tr-TR" dirty="0">
              <a:solidFill>
                <a:srgbClr val="262626"/>
              </a:solidFill>
              <a:latin typeface="Times New Roman" panose="02020603050405020304" pitchFamily="18" charset="0"/>
              <a:cs typeface="Times New Roman" panose="02020603050405020304" pitchFamily="18" charset="0"/>
            </a:endParaRPr>
          </a:p>
          <a:p>
            <a:r>
              <a:rPr lang="tr-TR" b="0" i="0" dirty="0">
                <a:solidFill>
                  <a:srgbClr val="333333"/>
                </a:solidFill>
                <a:effectLst/>
                <a:latin typeface="Times New Roman" panose="02020603050405020304" pitchFamily="18" charset="0"/>
                <a:cs typeface="Times New Roman" panose="02020603050405020304" pitchFamily="18" charset="0"/>
              </a:rPr>
              <a:t>EBA, öğretmen ve öğrencilerin </a:t>
            </a:r>
          </a:p>
          <a:p>
            <a:pPr marL="0" indent="0">
              <a:buNone/>
            </a:pPr>
            <a:r>
              <a:rPr lang="tr-TR" b="0" i="0" dirty="0">
                <a:solidFill>
                  <a:srgbClr val="333333"/>
                </a:solidFill>
                <a:effectLst/>
                <a:latin typeface="Times New Roman" panose="02020603050405020304" pitchFamily="18" charset="0"/>
                <a:cs typeface="Times New Roman" panose="02020603050405020304" pitchFamily="18" charset="0"/>
              </a:rPr>
              <a:t>eğitim içeriklerine her yerden </a:t>
            </a:r>
          </a:p>
          <a:p>
            <a:pPr marL="0" indent="0">
              <a:buNone/>
            </a:pPr>
            <a:r>
              <a:rPr lang="tr-TR" b="0" i="0" dirty="0">
                <a:solidFill>
                  <a:srgbClr val="333333"/>
                </a:solidFill>
                <a:effectLst/>
                <a:latin typeface="Times New Roman" panose="02020603050405020304" pitchFamily="18" charset="0"/>
                <a:cs typeface="Times New Roman" panose="02020603050405020304" pitchFamily="18" charset="0"/>
              </a:rPr>
              <a:t>erişimine imkan sağlamaktadır.</a:t>
            </a:r>
            <a:endParaRPr lang="tr-TR" b="0" i="0" dirty="0">
              <a:solidFill>
                <a:srgbClr val="262626"/>
              </a:solidFill>
              <a:effectLst/>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295259FE-29C5-3E4B-BA93-720836886258}"/>
              </a:ext>
            </a:extLst>
          </p:cNvPr>
          <p:cNvPicPr>
            <a:picLocks noChangeAspect="1"/>
          </p:cNvPicPr>
          <p:nvPr/>
        </p:nvPicPr>
        <p:blipFill>
          <a:blip r:embed="rId2"/>
          <a:stretch>
            <a:fillRect/>
          </a:stretch>
        </p:blipFill>
        <p:spPr>
          <a:xfrm>
            <a:off x="6616044" y="3850370"/>
            <a:ext cx="3978384" cy="2642505"/>
          </a:xfrm>
          <a:prstGeom prst="rect">
            <a:avLst/>
          </a:prstGeom>
        </p:spPr>
      </p:pic>
    </p:spTree>
    <p:extLst>
      <p:ext uri="{BB962C8B-B14F-4D97-AF65-F5344CB8AC3E}">
        <p14:creationId xmlns:p14="http://schemas.microsoft.com/office/powerpoint/2010/main" val="193931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E2583C-B7AA-E840-82EE-CABB11497E02}"/>
              </a:ext>
            </a:extLst>
          </p:cNvPr>
          <p:cNvSpPr>
            <a:spLocks noGrp="1"/>
          </p:cNvSpPr>
          <p:nvPr>
            <p:ph type="title"/>
          </p:nvPr>
        </p:nvSpPr>
        <p:spPr>
          <a:xfrm>
            <a:off x="838199" y="365125"/>
            <a:ext cx="10515601" cy="1325563"/>
          </a:xfrm>
        </p:spPr>
        <p:txBody>
          <a:bodyPr/>
          <a:lstStyle/>
          <a:p>
            <a:r>
              <a:rPr lang="tr-TR" b="0" i="0" dirty="0">
                <a:solidFill>
                  <a:srgbClr val="212529"/>
                </a:solidFill>
                <a:effectLst/>
                <a:latin typeface="Helvetica" pitchFamily="2" charset="0"/>
              </a:rPr>
              <a:t>Öğretmen Bilim Ağı</a:t>
            </a:r>
            <a:endParaRPr lang="tr-TR" dirty="0"/>
          </a:p>
        </p:txBody>
      </p:sp>
      <p:sp>
        <p:nvSpPr>
          <p:cNvPr id="3" name="İçerik Yer Tutucusu 2">
            <a:extLst>
              <a:ext uri="{FF2B5EF4-FFF2-40B4-BE49-F238E27FC236}">
                <a16:creationId xmlns:a16="http://schemas.microsoft.com/office/drawing/2014/main" id="{41497857-683B-374E-8E7A-FE34C38751ED}"/>
              </a:ext>
            </a:extLst>
          </p:cNvPr>
          <p:cNvSpPr>
            <a:spLocks noGrp="1"/>
          </p:cNvSpPr>
          <p:nvPr>
            <p:ph idx="1"/>
          </p:nvPr>
        </p:nvSpPr>
        <p:spPr>
          <a:xfrm>
            <a:off x="617483" y="1861110"/>
            <a:ext cx="10515600" cy="4351338"/>
          </a:xfrm>
        </p:spPr>
        <p:txBody>
          <a:bodyPr>
            <a:normAutofit/>
          </a:bodyPr>
          <a:lstStyle/>
          <a:p>
            <a:r>
              <a:rPr lang="tr-TR" b="0" i="0" dirty="0">
                <a:solidFill>
                  <a:srgbClr val="212529"/>
                </a:solidFill>
                <a:effectLst/>
                <a:latin typeface="Times New Roman" panose="02020603050405020304" pitchFamily="18" charset="0"/>
                <a:cs typeface="Times New Roman" panose="02020603050405020304" pitchFamily="18" charset="0"/>
              </a:rPr>
              <a:t>Öğretmen Bilim Ağı (ÖBA) 2022 yılından bu yana Millî Eğitim Bakanlığı tarafından öğretmenlere yönelik olarak sunulan bir çevrimiçi eğitim platformudur. </a:t>
            </a:r>
          </a:p>
          <a:p>
            <a:r>
              <a:rPr lang="tr-TR" b="0" i="0" dirty="0">
                <a:solidFill>
                  <a:srgbClr val="212529"/>
                </a:solidFill>
                <a:effectLst/>
                <a:latin typeface="Times New Roman" panose="02020603050405020304" pitchFamily="18" charset="0"/>
                <a:cs typeface="Times New Roman" panose="02020603050405020304" pitchFamily="18" charset="0"/>
              </a:rPr>
              <a:t>ÖBA, öğretmenlere mesleki gelişimlerine katkı sağlayacak çeşitli içerikler sunmaktadır.</a:t>
            </a:r>
          </a:p>
          <a:p>
            <a:endParaRPr lang="tr-TR" b="0" i="0" dirty="0">
              <a:solidFill>
                <a:srgbClr val="C8C8C8"/>
              </a:solidFill>
              <a:effectLst/>
              <a:latin typeface="Times New Roman" panose="02020603050405020304" pitchFamily="18" charset="0"/>
              <a:cs typeface="Times New Roman" panose="02020603050405020304" pitchFamily="18" charset="0"/>
            </a:endParaRPr>
          </a:p>
          <a:p>
            <a:endParaRPr lang="tr-TR" dirty="0">
              <a:solidFill>
                <a:srgbClr val="C8C8C8"/>
              </a:solidFill>
              <a:latin typeface="Times New Roman" panose="02020603050405020304" pitchFamily="18" charset="0"/>
              <a:cs typeface="Times New Roman" panose="02020603050405020304" pitchFamily="18" charset="0"/>
            </a:endParaRPr>
          </a:p>
          <a:p>
            <a:endParaRPr lang="tr-TR" b="0" i="0" dirty="0">
              <a:solidFill>
                <a:srgbClr val="C8C8C8"/>
              </a:solidFill>
              <a:effectLst/>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5EC8449A-131F-DA4F-8F63-A72B67D83CCD}"/>
              </a:ext>
            </a:extLst>
          </p:cNvPr>
          <p:cNvPicPr>
            <a:picLocks noChangeAspect="1"/>
          </p:cNvPicPr>
          <p:nvPr/>
        </p:nvPicPr>
        <p:blipFill>
          <a:blip r:embed="rId3"/>
          <a:stretch>
            <a:fillRect/>
          </a:stretch>
        </p:blipFill>
        <p:spPr>
          <a:xfrm>
            <a:off x="7062953" y="3786899"/>
            <a:ext cx="3841749" cy="2141742"/>
          </a:xfrm>
          <a:prstGeom prst="rect">
            <a:avLst/>
          </a:prstGeom>
        </p:spPr>
      </p:pic>
    </p:spTree>
    <p:extLst>
      <p:ext uri="{BB962C8B-B14F-4D97-AF65-F5344CB8AC3E}">
        <p14:creationId xmlns:p14="http://schemas.microsoft.com/office/powerpoint/2010/main" val="388528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7CA6BB-EB02-6F45-9D3D-7588D5BCE6F2}"/>
              </a:ext>
            </a:extLst>
          </p:cNvPr>
          <p:cNvSpPr>
            <a:spLocks noGrp="1"/>
          </p:cNvSpPr>
          <p:nvPr>
            <p:ph type="title"/>
          </p:nvPr>
        </p:nvSpPr>
        <p:spPr>
          <a:xfrm>
            <a:off x="838200" y="681037"/>
            <a:ext cx="10515600" cy="1325563"/>
          </a:xfrm>
        </p:spPr>
        <p:txBody>
          <a:bodyPr>
            <a:normAutofit fontScale="90000"/>
          </a:bodyPr>
          <a:lstStyle/>
          <a:p>
            <a:pPr algn="ctr"/>
            <a:r>
              <a:rPr lang="tr-TR" b="1" i="0" dirty="0">
                <a:solidFill>
                  <a:srgbClr val="212529"/>
                </a:solidFill>
                <a:effectLst/>
                <a:latin typeface="MyriadPro"/>
              </a:rPr>
              <a:t>21. YÜZYIL BECERİLERİ VE DEĞERLERE YÖNELİK ARAŞTIRMA RAPORU</a:t>
            </a:r>
            <a:br>
              <a:rPr lang="tr-TR" b="1" i="0" dirty="0">
                <a:solidFill>
                  <a:srgbClr val="212529"/>
                </a:solidFill>
                <a:effectLst/>
                <a:latin typeface="MyriadPro"/>
              </a:rPr>
            </a:br>
            <a:endParaRPr lang="tr-TR" dirty="0"/>
          </a:p>
        </p:txBody>
      </p:sp>
      <p:sp>
        <p:nvSpPr>
          <p:cNvPr id="3" name="İçerik Yer Tutucusu 2">
            <a:extLst>
              <a:ext uri="{FF2B5EF4-FFF2-40B4-BE49-F238E27FC236}">
                <a16:creationId xmlns:a16="http://schemas.microsoft.com/office/drawing/2014/main" id="{BBAD6DB9-0814-5141-AE32-CA9E9284CF5D}"/>
              </a:ext>
            </a:extLst>
          </p:cNvPr>
          <p:cNvSpPr>
            <a:spLocks noGrp="1"/>
          </p:cNvSpPr>
          <p:nvPr>
            <p:ph idx="1"/>
          </p:nvPr>
        </p:nvSpPr>
        <p:spPr>
          <a:xfrm>
            <a:off x="838199" y="2188232"/>
            <a:ext cx="6524297" cy="4351338"/>
          </a:xfrm>
        </p:spPr>
        <p:txBody>
          <a:bodyPr>
            <a:normAutofit/>
          </a:bodyPr>
          <a:lstStyle/>
          <a:p>
            <a:r>
              <a:rPr lang="tr-TR" sz="2400" dirty="0">
                <a:latin typeface="Times New Roman" panose="02020603050405020304" pitchFamily="18" charset="0"/>
                <a:cs typeface="Times New Roman" panose="02020603050405020304" pitchFamily="18" charset="0"/>
              </a:rPr>
              <a:t>MEB (2023), 21. yüzyılın fırsatlarına ve zorluklarına hazırlanmada öğrencilerin ihtiyaç duyacakları temel becerileri ve değerleri kapsayan bir model ortaya koymanın amaçlandığı bir çalışma gerçekleştirmiştir.</a:t>
            </a:r>
          </a:p>
          <a:p>
            <a:endParaRPr lang="tr-TR" sz="2400" dirty="0">
              <a:latin typeface="Times New Roman" panose="02020603050405020304" pitchFamily="18" charset="0"/>
              <a:cs typeface="Times New Roman" panose="02020603050405020304" pitchFamily="18" charset="0"/>
            </a:endParaRPr>
          </a:p>
          <a:p>
            <a:pPr marL="0" indent="0">
              <a:buNone/>
            </a:pPr>
            <a:r>
              <a:rPr lang="tr-TR" sz="2400" dirty="0"/>
              <a:t>21. yüzyılda önemli görülen becerilere ilişkin </a:t>
            </a:r>
            <a:r>
              <a:rPr lang="tr-TR" sz="2400" dirty="0" err="1"/>
              <a:t>alanyazındaki</a:t>
            </a:r>
            <a:r>
              <a:rPr lang="tr-TR" sz="2400" dirty="0"/>
              <a:t> farklı modellerin analizine dayalı Türk eğitim sistemine uygun bir beceri modeli önerisi ortaya konulmuştur. </a:t>
            </a:r>
            <a:endParaRPr lang="tr-TR" sz="2400" dirty="0">
              <a:latin typeface="Times New Roman" panose="02020603050405020304" pitchFamily="18" charset="0"/>
              <a:cs typeface="Times New Roman" panose="02020603050405020304" pitchFamily="18" charset="0"/>
            </a:endParaRPr>
          </a:p>
          <a:p>
            <a:pPr marL="0" indent="0">
              <a:buNone/>
            </a:pPr>
            <a:endParaRPr lang="tr-TR" dirty="0"/>
          </a:p>
          <a:p>
            <a:endParaRPr lang="tr-TR" dirty="0"/>
          </a:p>
          <a:p>
            <a:endParaRPr lang="tr-TR" dirty="0"/>
          </a:p>
          <a:p>
            <a:endParaRPr lang="tr-TR" dirty="0"/>
          </a:p>
        </p:txBody>
      </p:sp>
      <p:pic>
        <p:nvPicPr>
          <p:cNvPr id="5" name="Resim 4">
            <a:extLst>
              <a:ext uri="{FF2B5EF4-FFF2-40B4-BE49-F238E27FC236}">
                <a16:creationId xmlns:a16="http://schemas.microsoft.com/office/drawing/2014/main" id="{02FFA560-AA85-5146-B48C-B817472462EB}"/>
              </a:ext>
            </a:extLst>
          </p:cNvPr>
          <p:cNvPicPr>
            <a:picLocks noChangeAspect="1"/>
          </p:cNvPicPr>
          <p:nvPr/>
        </p:nvPicPr>
        <p:blipFill>
          <a:blip r:embed="rId3"/>
          <a:stretch>
            <a:fillRect/>
          </a:stretch>
        </p:blipFill>
        <p:spPr>
          <a:xfrm>
            <a:off x="8078037" y="1801648"/>
            <a:ext cx="3275763" cy="4855149"/>
          </a:xfrm>
          <a:prstGeom prst="rect">
            <a:avLst/>
          </a:prstGeom>
        </p:spPr>
      </p:pic>
    </p:spTree>
    <p:extLst>
      <p:ext uri="{BB962C8B-B14F-4D97-AF65-F5344CB8AC3E}">
        <p14:creationId xmlns:p14="http://schemas.microsoft.com/office/powerpoint/2010/main" val="145365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1AC424-9536-7145-AC69-19E9BA4AB942}"/>
              </a:ext>
            </a:extLst>
          </p:cNvPr>
          <p:cNvSpPr>
            <a:spLocks noGrp="1"/>
          </p:cNvSpPr>
          <p:nvPr>
            <p:ph type="title"/>
          </p:nvPr>
        </p:nvSpPr>
        <p:spPr/>
        <p:txBody>
          <a:bodyPr/>
          <a:lstStyle/>
          <a:p>
            <a:pPr algn="ctr"/>
            <a:r>
              <a:rPr lang="tr-TR" b="0" i="0" dirty="0">
                <a:solidFill>
                  <a:srgbClr val="212529"/>
                </a:solidFill>
                <a:effectLst/>
                <a:latin typeface="MyriadPro"/>
              </a:rPr>
              <a:t>Öğretmen Eğitimi Dijital Ekosistemi Projesi (2023)</a:t>
            </a:r>
            <a:endParaRPr lang="tr-TR" dirty="0"/>
          </a:p>
        </p:txBody>
      </p:sp>
      <p:sp>
        <p:nvSpPr>
          <p:cNvPr id="3" name="İçerik Yer Tutucusu 2">
            <a:extLst>
              <a:ext uri="{FF2B5EF4-FFF2-40B4-BE49-F238E27FC236}">
                <a16:creationId xmlns:a16="http://schemas.microsoft.com/office/drawing/2014/main" id="{C22DC68D-1824-BF40-BBAF-42750251E392}"/>
              </a:ext>
            </a:extLst>
          </p:cNvPr>
          <p:cNvSpPr>
            <a:spLocks noGrp="1"/>
          </p:cNvSpPr>
          <p:nvPr>
            <p:ph idx="1"/>
          </p:nvPr>
        </p:nvSpPr>
        <p:spPr/>
        <p:txBody>
          <a:bodyPr>
            <a:normAutofit/>
          </a:bodyPr>
          <a:lstStyle/>
          <a:p>
            <a:r>
              <a:rPr lang="tr-TR" b="0" i="0" dirty="0">
                <a:solidFill>
                  <a:srgbClr val="212529"/>
                </a:solidFill>
                <a:effectLst/>
                <a:latin typeface="Times New Roman" panose="02020603050405020304" pitchFamily="18" charset="0"/>
                <a:cs typeface="Times New Roman" panose="02020603050405020304" pitchFamily="18" charset="0"/>
              </a:rPr>
              <a:t>MEB, Öğretmen Yetiştirme ve Geliştirme Genel Müdürü  ile UNICEF iş birliğinde, öğretmenlerin dijital eğitim becerilerinin desteklenmesi, dijital eğitime yönelik çalışmaların bir bütünlük içinde ilerlemesi amacıyla "Öğretmen Eğitimi Dijital Ekosistemi" projesi hayata geçirilmiştir.</a:t>
            </a:r>
          </a:p>
          <a:p>
            <a:endParaRPr lang="tr-TR" dirty="0">
              <a:solidFill>
                <a:srgbClr val="212529"/>
              </a:solidFill>
              <a:latin typeface="Times New Roman" panose="02020603050405020304" pitchFamily="18" charset="0"/>
              <a:cs typeface="Times New Roman" panose="02020603050405020304" pitchFamily="18" charset="0"/>
            </a:endParaRPr>
          </a:p>
          <a:p>
            <a:pPr marL="0" indent="0">
              <a:buNone/>
            </a:pPr>
            <a:r>
              <a:rPr lang="tr-TR" sz="1600" b="0" i="0" dirty="0">
                <a:solidFill>
                  <a:srgbClr val="333333"/>
                </a:solidFill>
                <a:effectLst/>
                <a:latin typeface="Times New Roman" panose="02020603050405020304" pitchFamily="18" charset="0"/>
                <a:cs typeface="Times New Roman" panose="02020603050405020304" pitchFamily="18" charset="0"/>
              </a:rPr>
              <a:t>Bu girişim kapsamında, ilk etapta İstanbul, Yalova, İzmir, </a:t>
            </a:r>
          </a:p>
          <a:p>
            <a:pPr marL="0" indent="0">
              <a:buNone/>
            </a:pPr>
            <a:r>
              <a:rPr lang="tr-TR" sz="1600" b="0" i="0" dirty="0">
                <a:solidFill>
                  <a:srgbClr val="333333"/>
                </a:solidFill>
                <a:effectLst/>
                <a:latin typeface="Times New Roman" panose="02020603050405020304" pitchFamily="18" charset="0"/>
                <a:cs typeface="Times New Roman" panose="02020603050405020304" pitchFamily="18" charset="0"/>
              </a:rPr>
              <a:t>Ankara, Rize, Mersin, Erzurum ve Gaziantep illerinden katılım </a:t>
            </a:r>
          </a:p>
          <a:p>
            <a:pPr marL="0" indent="0">
              <a:buNone/>
            </a:pPr>
            <a:r>
              <a:rPr lang="tr-TR" sz="1600" b="0" i="0" dirty="0">
                <a:solidFill>
                  <a:srgbClr val="333333"/>
                </a:solidFill>
                <a:effectLst/>
                <a:latin typeface="Times New Roman" panose="02020603050405020304" pitchFamily="18" charset="0"/>
                <a:cs typeface="Times New Roman" panose="02020603050405020304" pitchFamily="18" charset="0"/>
              </a:rPr>
              <a:t>sağlayacak 200.000  öğretmen, okul yöneticisi ve diğer eğitim </a:t>
            </a:r>
          </a:p>
          <a:p>
            <a:pPr marL="0" indent="0">
              <a:buNone/>
            </a:pPr>
            <a:r>
              <a:rPr lang="tr-TR" sz="1600" b="0" i="0" dirty="0">
                <a:solidFill>
                  <a:srgbClr val="333333"/>
                </a:solidFill>
                <a:effectLst/>
                <a:latin typeface="Times New Roman" panose="02020603050405020304" pitchFamily="18" charset="0"/>
                <a:cs typeface="Times New Roman" panose="02020603050405020304" pitchFamily="18" charset="0"/>
              </a:rPr>
              <a:t>personeli, çevrimiçi dijital becerilere yönelik eğitimler alacaktır.</a:t>
            </a:r>
            <a:endParaRPr lang="tr-TR" sz="16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85269EC1-C321-0749-9B99-B714D1918250}"/>
              </a:ext>
            </a:extLst>
          </p:cNvPr>
          <p:cNvPicPr>
            <a:picLocks noChangeAspect="1"/>
          </p:cNvPicPr>
          <p:nvPr/>
        </p:nvPicPr>
        <p:blipFill>
          <a:blip r:embed="rId2"/>
          <a:stretch>
            <a:fillRect/>
          </a:stretch>
        </p:blipFill>
        <p:spPr>
          <a:xfrm>
            <a:off x="7598322" y="3606602"/>
            <a:ext cx="4593678" cy="3131201"/>
          </a:xfrm>
          <a:prstGeom prst="rect">
            <a:avLst/>
          </a:prstGeom>
        </p:spPr>
      </p:pic>
    </p:spTree>
    <p:extLst>
      <p:ext uri="{BB962C8B-B14F-4D97-AF65-F5344CB8AC3E}">
        <p14:creationId xmlns:p14="http://schemas.microsoft.com/office/powerpoint/2010/main" val="138001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3CD716B8-25CC-084B-91F3-868FB8DD7315}"/>
              </a:ext>
            </a:extLst>
          </p:cNvPr>
          <p:cNvPicPr>
            <a:picLocks noChangeAspect="1"/>
          </p:cNvPicPr>
          <p:nvPr/>
        </p:nvPicPr>
        <p:blipFill>
          <a:blip r:embed="rId2"/>
          <a:stretch>
            <a:fillRect/>
          </a:stretch>
        </p:blipFill>
        <p:spPr>
          <a:xfrm>
            <a:off x="4009291" y="4798994"/>
            <a:ext cx="3193367" cy="2059006"/>
          </a:xfrm>
          <a:prstGeom prst="rect">
            <a:avLst/>
          </a:prstGeom>
        </p:spPr>
      </p:pic>
      <p:sp>
        <p:nvSpPr>
          <p:cNvPr id="2" name="Başlık 1">
            <a:extLst>
              <a:ext uri="{FF2B5EF4-FFF2-40B4-BE49-F238E27FC236}">
                <a16:creationId xmlns:a16="http://schemas.microsoft.com/office/drawing/2014/main" id="{61BF4519-6E1F-F944-A83C-A86EDF25D570}"/>
              </a:ext>
            </a:extLst>
          </p:cNvPr>
          <p:cNvSpPr>
            <a:spLocks noGrp="1"/>
          </p:cNvSpPr>
          <p:nvPr>
            <p:ph type="ctrTitle"/>
          </p:nvPr>
        </p:nvSpPr>
        <p:spPr>
          <a:xfrm>
            <a:off x="1604010" y="571181"/>
            <a:ext cx="9003030" cy="2206943"/>
          </a:xfrm>
        </p:spPr>
        <p:txBody>
          <a:bodyPr>
            <a:noAutofit/>
          </a:bodyPr>
          <a:lstStyle/>
          <a:p>
            <a:r>
              <a:rPr lang="tr-TR" sz="2800" dirty="0">
                <a:effectLst/>
                <a:latin typeface="Times New Roman,Bold" pitchFamily="2" charset="0"/>
              </a:rPr>
              <a:t>ESKİŞEHİR OSMANGAZİ ÜNİVERSİTESİ </a:t>
            </a:r>
            <a:br>
              <a:rPr lang="tr-TR" sz="2800" dirty="0">
                <a:effectLst/>
                <a:latin typeface="Times New Roman,Bold" pitchFamily="2" charset="0"/>
              </a:rPr>
            </a:br>
            <a:r>
              <a:rPr lang="tr-TR" sz="2800" dirty="0">
                <a:effectLst/>
                <a:latin typeface="Times New Roman,Bold" pitchFamily="2" charset="0"/>
              </a:rPr>
              <a:t>Tematik </a:t>
            </a:r>
            <a:r>
              <a:rPr lang="tr-TR" sz="2800" dirty="0" err="1">
                <a:effectLst/>
                <a:latin typeface="Times New Roman,Bold" pitchFamily="2" charset="0"/>
              </a:rPr>
              <a:t>Araştırma</a:t>
            </a:r>
            <a:r>
              <a:rPr lang="tr-TR" sz="2800" dirty="0">
                <a:effectLst/>
                <a:latin typeface="Times New Roman,Bold" pitchFamily="2" charset="0"/>
              </a:rPr>
              <a:t> Konuları </a:t>
            </a:r>
            <a:r>
              <a:rPr lang="tr-TR" sz="2800" dirty="0" err="1">
                <a:effectLst/>
                <a:latin typeface="Times New Roman,Bold" pitchFamily="2" charset="0"/>
              </a:rPr>
              <a:t>Çalıştay</a:t>
            </a:r>
            <a:r>
              <a:rPr lang="tr-TR" sz="2800" dirty="0">
                <a:effectLst/>
                <a:latin typeface="Times New Roman,Bold" pitchFamily="2" charset="0"/>
              </a:rPr>
              <a:t> Serisi </a:t>
            </a:r>
            <a:br>
              <a:rPr lang="tr-TR" sz="2800" dirty="0">
                <a:effectLst/>
              </a:rPr>
            </a:br>
            <a:br>
              <a:rPr lang="tr-TR" sz="2800" dirty="0">
                <a:effectLst/>
              </a:rPr>
            </a:br>
            <a:endParaRPr lang="tr-TR" sz="2800" dirty="0"/>
          </a:p>
        </p:txBody>
      </p:sp>
      <p:sp>
        <p:nvSpPr>
          <p:cNvPr id="3" name="Alt Başlık 2">
            <a:extLst>
              <a:ext uri="{FF2B5EF4-FFF2-40B4-BE49-F238E27FC236}">
                <a16:creationId xmlns:a16="http://schemas.microsoft.com/office/drawing/2014/main" id="{BF3793FB-C0D9-0B4F-B1BF-6BDC29263288}"/>
              </a:ext>
            </a:extLst>
          </p:cNvPr>
          <p:cNvSpPr>
            <a:spLocks noGrp="1"/>
          </p:cNvSpPr>
          <p:nvPr>
            <p:ph type="subTitle" idx="1"/>
          </p:nvPr>
        </p:nvSpPr>
        <p:spPr>
          <a:xfrm>
            <a:off x="1968536" y="3463927"/>
            <a:ext cx="8254928" cy="1598612"/>
          </a:xfrm>
        </p:spPr>
        <p:txBody>
          <a:bodyPr>
            <a:normAutofit/>
          </a:bodyPr>
          <a:lstStyle/>
          <a:p>
            <a:r>
              <a:rPr lang="tr-TR" sz="2000" b="1" dirty="0"/>
              <a:t>Doç. Dr. Derya GENÇ TOSUN</a:t>
            </a:r>
          </a:p>
          <a:p>
            <a:endParaRPr lang="tr-TR" sz="2000" b="1" dirty="0"/>
          </a:p>
          <a:p>
            <a:r>
              <a:rPr lang="tr-TR" sz="1800" b="1" dirty="0"/>
              <a:t>Eskişehir Osmangazi Üniversitesi Ar-Ge Koordinatör Yardımcısı (Sosyal Bilimler)</a:t>
            </a:r>
          </a:p>
          <a:p>
            <a:r>
              <a:rPr lang="tr-TR" sz="1800" b="1" dirty="0"/>
              <a:t> Eskişehir Osmangazi Üniversitesi Eğitim Fakültesi Özel Eğitim Bölümü Öğretim Üyesi</a:t>
            </a:r>
          </a:p>
        </p:txBody>
      </p:sp>
      <p:sp>
        <p:nvSpPr>
          <p:cNvPr id="4" name="Başlık 1">
            <a:extLst>
              <a:ext uri="{FF2B5EF4-FFF2-40B4-BE49-F238E27FC236}">
                <a16:creationId xmlns:a16="http://schemas.microsoft.com/office/drawing/2014/main" id="{1756D77F-1E83-B546-90FD-9C19CC550F14}"/>
              </a:ext>
            </a:extLst>
          </p:cNvPr>
          <p:cNvSpPr txBox="1">
            <a:spLocks/>
          </p:cNvSpPr>
          <p:nvPr/>
        </p:nvSpPr>
        <p:spPr>
          <a:xfrm>
            <a:off x="525339" y="1561784"/>
            <a:ext cx="10161270" cy="15592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tr-TR" sz="3200" dirty="0"/>
            </a:br>
            <a:r>
              <a:rPr lang="tr-TR" sz="3200" b="1" dirty="0"/>
              <a:t>Eğitimde Teknoloji Entegrasyonu ve Dijitalleşme Çalışmaları</a:t>
            </a:r>
          </a:p>
        </p:txBody>
      </p:sp>
      <p:pic>
        <p:nvPicPr>
          <p:cNvPr id="1025" name="Picture 1" descr="page2image24686368">
            <a:extLst>
              <a:ext uri="{FF2B5EF4-FFF2-40B4-BE49-F238E27FC236}">
                <a16:creationId xmlns:a16="http://schemas.microsoft.com/office/drawing/2014/main" id="{5B80F4C4-0CB8-E840-9557-1E27BB36C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320" y="0"/>
            <a:ext cx="2100895" cy="210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2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313E7C-7AF6-EB42-A1AE-BEF64D34A762}"/>
              </a:ext>
            </a:extLst>
          </p:cNvPr>
          <p:cNvSpPr>
            <a:spLocks noGrp="1"/>
          </p:cNvSpPr>
          <p:nvPr>
            <p:ph type="title"/>
          </p:nvPr>
        </p:nvSpPr>
        <p:spPr/>
        <p:txBody>
          <a:bodyPr/>
          <a:lstStyle/>
          <a:p>
            <a:pPr algn="ctr"/>
            <a:r>
              <a:rPr lang="tr-TR" b="0" i="0" dirty="0">
                <a:effectLst/>
                <a:latin typeface="Times New Roman" panose="02020603050405020304" pitchFamily="18" charset="0"/>
                <a:cs typeface="Times New Roman" panose="02020603050405020304" pitchFamily="18" charset="0"/>
              </a:rPr>
              <a:t>Yükseköğretim Kurulu </a:t>
            </a:r>
            <a:br>
              <a:rPr lang="tr-TR" b="0" i="0" dirty="0">
                <a:effectLst/>
                <a:latin typeface="Times New Roman" panose="02020603050405020304" pitchFamily="18" charset="0"/>
                <a:cs typeface="Times New Roman" panose="02020603050405020304" pitchFamily="18" charset="0"/>
              </a:rPr>
            </a:br>
            <a:r>
              <a:rPr lang="tr-TR" b="0" i="0" dirty="0">
                <a:effectLst/>
                <a:latin typeface="Times New Roman" panose="02020603050405020304" pitchFamily="18" charset="0"/>
                <a:cs typeface="Times New Roman" panose="02020603050405020304" pitchFamily="18" charset="0"/>
              </a:rPr>
              <a:t>Çalışmaları</a:t>
            </a:r>
            <a:endParaRPr lang="tr-TR" dirty="0"/>
          </a:p>
        </p:txBody>
      </p:sp>
      <p:sp>
        <p:nvSpPr>
          <p:cNvPr id="3" name="Metin Yer Tutucusu 2">
            <a:extLst>
              <a:ext uri="{FF2B5EF4-FFF2-40B4-BE49-F238E27FC236}">
                <a16:creationId xmlns:a16="http://schemas.microsoft.com/office/drawing/2014/main" id="{20FCADC1-70C3-0448-97F8-168A1A2E6EFC}"/>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425165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6542F0-2508-3F48-A3EF-AAEFB9AFCF04}"/>
              </a:ext>
            </a:extLst>
          </p:cNvPr>
          <p:cNvSpPr>
            <a:spLocks noGrp="1"/>
          </p:cNvSpPr>
          <p:nvPr>
            <p:ph type="title"/>
          </p:nvPr>
        </p:nvSpPr>
        <p:spPr/>
        <p:txBody>
          <a:bodyPr/>
          <a:lstStyle/>
          <a:p>
            <a:r>
              <a:rPr lang="tr-TR" sz="4400" b="0" i="0" dirty="0">
                <a:effectLst/>
                <a:latin typeface="Times New Roman" panose="02020603050405020304" pitchFamily="18" charset="0"/>
                <a:cs typeface="Times New Roman" panose="02020603050405020304" pitchFamily="18" charset="0"/>
              </a:rPr>
              <a:t>Yükseköğretimde Dijital Dönüşüm Projesi</a:t>
            </a:r>
            <a:endParaRPr lang="tr-TR"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A27D1562-C494-294E-A0B5-86E639F33971}"/>
              </a:ext>
            </a:extLst>
          </p:cNvPr>
          <p:cNvSpPr>
            <a:spLocks noGrp="1"/>
          </p:cNvSpPr>
          <p:nvPr>
            <p:ph idx="1"/>
          </p:nvPr>
        </p:nvSpPr>
        <p:spPr/>
        <p:txBody>
          <a:bodyPr>
            <a:normAutofit/>
          </a:bodyPr>
          <a:lstStyle/>
          <a:p>
            <a:r>
              <a:rPr lang="tr-TR" sz="2400" dirty="0">
                <a:latin typeface="Times New Roman" panose="02020603050405020304" pitchFamily="18" charset="0"/>
                <a:cs typeface="Times New Roman" panose="02020603050405020304" pitchFamily="18" charset="0"/>
              </a:rPr>
              <a:t>Ekim, 2018</a:t>
            </a:r>
            <a:endParaRPr lang="tr-TR" sz="2400" b="0" i="0" dirty="0">
              <a:effectLst/>
              <a:latin typeface="Times New Roman" panose="02020603050405020304" pitchFamily="18" charset="0"/>
              <a:cs typeface="Times New Roman" panose="02020603050405020304" pitchFamily="18" charset="0"/>
            </a:endParaRPr>
          </a:p>
          <a:p>
            <a:pPr lvl="1"/>
            <a:r>
              <a:rPr lang="tr-TR" b="0" i="0" dirty="0">
                <a:effectLst/>
                <a:latin typeface="Times New Roman" panose="02020603050405020304" pitchFamily="18" charset="0"/>
                <a:cs typeface="Times New Roman" panose="02020603050405020304" pitchFamily="18" charset="0"/>
              </a:rPr>
              <a:t>20 üniversite- 60 binin üzerinde öğrenci ve 10 binin üzerinde öğretim elemanına dijital beceri eğitimi </a:t>
            </a:r>
          </a:p>
          <a:p>
            <a:r>
              <a:rPr lang="tr-TR" sz="2400" dirty="0">
                <a:latin typeface="Times New Roman" panose="02020603050405020304" pitchFamily="18" charset="0"/>
                <a:cs typeface="Times New Roman" panose="02020603050405020304" pitchFamily="18" charset="0"/>
              </a:rPr>
              <a:t>Mart, 2020 - Faz I-II-III çalışmaları</a:t>
            </a:r>
          </a:p>
          <a:p>
            <a:pPr lvl="1"/>
            <a:r>
              <a:rPr lang="tr-TR" dirty="0">
                <a:latin typeface="Times New Roman" panose="02020603050405020304" pitchFamily="18" charset="0"/>
                <a:cs typeface="Times New Roman" panose="02020603050405020304" pitchFamily="18" charset="0"/>
              </a:rPr>
              <a:t>S</a:t>
            </a:r>
            <a:r>
              <a:rPr lang="tr-TR" b="0" i="0" dirty="0">
                <a:effectLst/>
                <a:latin typeface="Times New Roman" panose="02020603050405020304" pitchFamily="18" charset="0"/>
                <a:cs typeface="Times New Roman" panose="02020603050405020304" pitchFamily="18" charset="0"/>
              </a:rPr>
              <a:t>iber güvenlik ve ağ yönetimi </a:t>
            </a:r>
            <a:r>
              <a:rPr lang="tr-TR" b="0" i="0" dirty="0" err="1">
                <a:effectLst/>
                <a:latin typeface="Times New Roman" panose="02020603050405020304" pitchFamily="18" charset="0"/>
                <a:cs typeface="Times New Roman" panose="02020603050405020304" pitchFamily="18" charset="0"/>
              </a:rPr>
              <a:t>vb</a:t>
            </a:r>
            <a:r>
              <a:rPr lang="tr-TR" b="0" i="0" dirty="0">
                <a:effectLst/>
                <a:latin typeface="Times New Roman" panose="02020603050405020304" pitchFamily="18" charset="0"/>
                <a:cs typeface="Times New Roman" panose="02020603050405020304" pitchFamily="18" charset="0"/>
              </a:rPr>
              <a:t> konularında eğitim, Cisco &amp; YÖK işbirliği</a:t>
            </a:r>
            <a:endParaRPr lang="tr-TR" dirty="0">
              <a:latin typeface="Times New Roman" panose="02020603050405020304" pitchFamily="18" charset="0"/>
              <a:cs typeface="Times New Roman" panose="02020603050405020304" pitchFamily="18" charset="0"/>
            </a:endParaRPr>
          </a:p>
          <a:p>
            <a:pPr marL="457200" lvl="1" indent="0">
              <a:buNone/>
            </a:pPr>
            <a:endParaRPr lang="tr-TR" dirty="0">
              <a:latin typeface="Times New Roman" panose="02020603050405020304" pitchFamily="18" charset="0"/>
              <a:cs typeface="Times New Roman" panose="02020603050405020304" pitchFamily="18" charset="0"/>
            </a:endParaRPr>
          </a:p>
          <a:p>
            <a:endParaRPr lang="tr-TR" sz="2400" b="0" i="0" dirty="0">
              <a:solidFill>
                <a:srgbClr val="444444"/>
              </a:solidFill>
              <a:effectLst/>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596B30E0-ED2A-A342-9180-937CEE54FD02}"/>
              </a:ext>
            </a:extLst>
          </p:cNvPr>
          <p:cNvPicPr>
            <a:picLocks noChangeAspect="1"/>
          </p:cNvPicPr>
          <p:nvPr/>
        </p:nvPicPr>
        <p:blipFill>
          <a:blip r:embed="rId3"/>
          <a:stretch>
            <a:fillRect/>
          </a:stretch>
        </p:blipFill>
        <p:spPr>
          <a:xfrm>
            <a:off x="4031882" y="4196247"/>
            <a:ext cx="4128236" cy="2296628"/>
          </a:xfrm>
          <a:prstGeom prst="rect">
            <a:avLst/>
          </a:prstGeom>
        </p:spPr>
      </p:pic>
    </p:spTree>
    <p:extLst>
      <p:ext uri="{BB962C8B-B14F-4D97-AF65-F5344CB8AC3E}">
        <p14:creationId xmlns:p14="http://schemas.microsoft.com/office/powerpoint/2010/main" val="2955699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D264CA-CB0F-C547-8F04-D3D3DC321DC6}"/>
              </a:ext>
            </a:extLst>
          </p:cNvPr>
          <p:cNvSpPr>
            <a:spLocks noGrp="1"/>
          </p:cNvSpPr>
          <p:nvPr>
            <p:ph type="title"/>
          </p:nvPr>
        </p:nvSpPr>
        <p:spPr/>
        <p:txBody>
          <a:bodyPr/>
          <a:lstStyle/>
          <a:p>
            <a:r>
              <a:rPr lang="tr-TR" sz="4400" dirty="0">
                <a:latin typeface="Times New Roman" panose="02020603050405020304" pitchFamily="18" charset="0"/>
                <a:cs typeface="Times New Roman" panose="02020603050405020304" pitchFamily="18" charset="0"/>
              </a:rPr>
              <a:t>YÖK Sanal Laboratuvarı Projesi</a:t>
            </a:r>
            <a:endParaRPr lang="tr-TR" dirty="0"/>
          </a:p>
        </p:txBody>
      </p:sp>
      <p:sp>
        <p:nvSpPr>
          <p:cNvPr id="3" name="İçerik Yer Tutucusu 2">
            <a:extLst>
              <a:ext uri="{FF2B5EF4-FFF2-40B4-BE49-F238E27FC236}">
                <a16:creationId xmlns:a16="http://schemas.microsoft.com/office/drawing/2014/main" id="{BC7438F6-9532-494B-AB53-B98C8FFF8179}"/>
              </a:ext>
            </a:extLst>
          </p:cNvPr>
          <p:cNvSpPr>
            <a:spLocks noGrp="1"/>
          </p:cNvSpPr>
          <p:nvPr>
            <p:ph idx="1"/>
          </p:nvPr>
        </p:nvSpPr>
        <p:spPr/>
        <p:txBody>
          <a:bodyPr/>
          <a:lstStyle/>
          <a:p>
            <a:r>
              <a:rPr lang="tr-TR" sz="2800" dirty="0">
                <a:latin typeface="Times New Roman" panose="02020603050405020304" pitchFamily="18" charset="0"/>
                <a:cs typeface="Times New Roman" panose="02020603050405020304" pitchFamily="18" charset="0"/>
              </a:rPr>
              <a:t>Haziran, 2020 </a:t>
            </a:r>
          </a:p>
          <a:p>
            <a:r>
              <a:rPr lang="tr-TR" sz="2400" b="0" i="0" dirty="0">
                <a:effectLst/>
                <a:latin typeface="Times New Roman" panose="02020603050405020304" pitchFamily="18" charset="0"/>
                <a:cs typeface="Times New Roman" panose="02020603050405020304" pitchFamily="18" charset="0"/>
              </a:rPr>
              <a:t>YÖK’ün TÜBİTAK ile işbirliği yaparak geliştirdiği proje ile üniversitelerin başta fen ve mühendislik fakülteleri ile meslek yüksekokullarının çeşitli programlarında yer alan genel kimya ve genel fizik laboratuvarı derslerinin sanal laboratuvar aracılığıyla yapılması amaçlanmaktadır.</a:t>
            </a:r>
            <a:endParaRPr lang="tr-TR" sz="2400" dirty="0">
              <a:latin typeface="Times New Roman" panose="02020603050405020304" pitchFamily="18"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6F030ACA-1108-9C4F-A6CF-E5B7A984F441}"/>
              </a:ext>
            </a:extLst>
          </p:cNvPr>
          <p:cNvPicPr>
            <a:picLocks noChangeAspect="1"/>
          </p:cNvPicPr>
          <p:nvPr/>
        </p:nvPicPr>
        <p:blipFill>
          <a:blip r:embed="rId2"/>
          <a:stretch>
            <a:fillRect/>
          </a:stretch>
        </p:blipFill>
        <p:spPr>
          <a:xfrm>
            <a:off x="3938196" y="4380822"/>
            <a:ext cx="4315608" cy="1931078"/>
          </a:xfrm>
          <a:prstGeom prst="rect">
            <a:avLst/>
          </a:prstGeom>
        </p:spPr>
      </p:pic>
    </p:spTree>
    <p:extLst>
      <p:ext uri="{BB962C8B-B14F-4D97-AF65-F5344CB8AC3E}">
        <p14:creationId xmlns:p14="http://schemas.microsoft.com/office/powerpoint/2010/main" val="2705483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E73751-30A0-EA4A-B4AD-99317F2EAEB6}"/>
              </a:ext>
            </a:extLst>
          </p:cNvPr>
          <p:cNvSpPr>
            <a:spLocks noGrp="1"/>
          </p:cNvSpPr>
          <p:nvPr>
            <p:ph type="title"/>
          </p:nvPr>
        </p:nvSpPr>
        <p:spPr/>
        <p:txBody>
          <a:bodyPr/>
          <a:lstStyle/>
          <a:p>
            <a:r>
              <a:rPr lang="tr-TR" sz="4400" dirty="0">
                <a:latin typeface="Times New Roman" panose="02020603050405020304" pitchFamily="18" charset="0"/>
                <a:cs typeface="Times New Roman" panose="02020603050405020304" pitchFamily="18" charset="0"/>
              </a:rPr>
              <a:t>Büyük Veri Projesi</a:t>
            </a:r>
            <a:endParaRPr lang="tr-TR" dirty="0"/>
          </a:p>
        </p:txBody>
      </p:sp>
      <p:sp>
        <p:nvSpPr>
          <p:cNvPr id="3" name="İçerik Yer Tutucusu 2">
            <a:extLst>
              <a:ext uri="{FF2B5EF4-FFF2-40B4-BE49-F238E27FC236}">
                <a16:creationId xmlns:a16="http://schemas.microsoft.com/office/drawing/2014/main" id="{5AEEAA61-34FB-4E4A-A9A3-0D92A479007C}"/>
              </a:ext>
            </a:extLst>
          </p:cNvPr>
          <p:cNvSpPr>
            <a:spLocks noGrp="1"/>
          </p:cNvSpPr>
          <p:nvPr>
            <p:ph idx="1"/>
          </p:nvPr>
        </p:nvSpPr>
        <p:spPr/>
        <p:txBody>
          <a:bodyPr/>
          <a:lstStyle/>
          <a:p>
            <a:r>
              <a:rPr lang="tr-TR" sz="2800" dirty="0">
                <a:latin typeface="Times New Roman" panose="02020603050405020304" pitchFamily="18" charset="0"/>
                <a:cs typeface="Times New Roman" panose="02020603050405020304" pitchFamily="18" charset="0"/>
              </a:rPr>
              <a:t>Mayıs, 2022 </a:t>
            </a:r>
          </a:p>
          <a:p>
            <a:r>
              <a:rPr lang="tr-TR" sz="2400" b="0" i="0" dirty="0">
                <a:effectLst/>
                <a:latin typeface="Times New Roman" panose="02020603050405020304" pitchFamily="18" charset="0"/>
                <a:cs typeface="Times New Roman" panose="02020603050405020304" pitchFamily="18" charset="0"/>
              </a:rPr>
              <a:t>İTÜ, ODTÜ, Atatürk Üniversitesi, İzmir Kâtip Çelebi Üniversitesi, Sabancı Üniversitesi, Fırat Üniversitesi, Sakarya Üniversitesi ve Trabzon Üniversitesi olmak üzere 8 pilot üniversitede uygulamaya konulmuştur. </a:t>
            </a:r>
          </a:p>
          <a:p>
            <a:pPr marL="0" indent="0">
              <a:buNone/>
            </a:pPr>
            <a:endParaRPr lang="tr-TR" sz="2000" b="0" i="0" dirty="0">
              <a:solidFill>
                <a:srgbClr val="444444"/>
              </a:solidFill>
              <a:effectLst/>
              <a:latin typeface="Arial" panose="020B0604020202020204" pitchFamily="34" charset="0"/>
            </a:endParaRPr>
          </a:p>
          <a:p>
            <a:pPr marL="0" indent="0">
              <a:buNone/>
            </a:pPr>
            <a:r>
              <a:rPr lang="tr-TR" sz="2000" b="0" i="0" dirty="0">
                <a:solidFill>
                  <a:srgbClr val="444444"/>
                </a:solidFill>
                <a:effectLst/>
                <a:latin typeface="Arial" panose="020B0604020202020204" pitchFamily="34" charset="0"/>
              </a:rPr>
              <a:t>208 üniversitenin kendi eğitim-öğretim, </a:t>
            </a:r>
          </a:p>
          <a:p>
            <a:pPr marL="0" indent="0">
              <a:buNone/>
            </a:pPr>
            <a:r>
              <a:rPr lang="tr-TR" sz="2000" b="0" i="0" dirty="0">
                <a:solidFill>
                  <a:srgbClr val="444444"/>
                </a:solidFill>
                <a:effectLst/>
                <a:latin typeface="Arial" panose="020B0604020202020204" pitchFamily="34" charset="0"/>
              </a:rPr>
              <a:t>araştırma-geliştirme ve sosyal sorumluluk alanlarına</a:t>
            </a:r>
          </a:p>
          <a:p>
            <a:pPr marL="0" indent="0">
              <a:buNone/>
            </a:pPr>
            <a:r>
              <a:rPr lang="tr-TR" sz="2000" b="0" i="0" dirty="0">
                <a:solidFill>
                  <a:srgbClr val="444444"/>
                </a:solidFill>
                <a:effectLst/>
                <a:latin typeface="Arial" panose="020B0604020202020204" pitchFamily="34" charset="0"/>
              </a:rPr>
              <a:t>yönelik bütün üretimlerinin dijital olarak yönetilmesine </a:t>
            </a:r>
          </a:p>
          <a:p>
            <a:pPr marL="0" indent="0">
              <a:buNone/>
            </a:pPr>
            <a:r>
              <a:rPr lang="tr-TR" sz="2000" b="0" i="0" dirty="0">
                <a:solidFill>
                  <a:srgbClr val="444444"/>
                </a:solidFill>
                <a:effectLst/>
                <a:latin typeface="Arial" panose="020B0604020202020204" pitchFamily="34" charset="0"/>
              </a:rPr>
              <a:t>olanak sağlaması amaçlanmaktadır. </a:t>
            </a:r>
            <a:endParaRPr lang="tr-TR" sz="20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88AD7958-9109-B340-A69B-8B10BDAD19CF}"/>
              </a:ext>
            </a:extLst>
          </p:cNvPr>
          <p:cNvPicPr>
            <a:picLocks noChangeAspect="1"/>
          </p:cNvPicPr>
          <p:nvPr/>
        </p:nvPicPr>
        <p:blipFill>
          <a:blip r:embed="rId3"/>
          <a:stretch>
            <a:fillRect/>
          </a:stretch>
        </p:blipFill>
        <p:spPr>
          <a:xfrm>
            <a:off x="7132320" y="3509878"/>
            <a:ext cx="4360985" cy="2992398"/>
          </a:xfrm>
          <a:prstGeom prst="rect">
            <a:avLst/>
          </a:prstGeom>
        </p:spPr>
      </p:pic>
    </p:spTree>
    <p:extLst>
      <p:ext uri="{BB962C8B-B14F-4D97-AF65-F5344CB8AC3E}">
        <p14:creationId xmlns:p14="http://schemas.microsoft.com/office/powerpoint/2010/main" val="2022536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AA49D0-CB20-4642-9BD1-08D611B2EBD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1685814-D5BA-0345-B0BE-4FC89A4E9E1B}"/>
              </a:ext>
            </a:extLst>
          </p:cNvPr>
          <p:cNvSpPr>
            <a:spLocks noGrp="1"/>
          </p:cNvSpPr>
          <p:nvPr>
            <p:ph idx="1"/>
          </p:nvPr>
        </p:nvSpPr>
        <p:spPr/>
        <p:txBody>
          <a:bodyPr>
            <a:normAutofit/>
          </a:bodyPr>
          <a:lstStyle/>
          <a:p>
            <a:r>
              <a:rPr lang="tr-TR" sz="2400" dirty="0">
                <a:latin typeface="Times New Roman" panose="02020603050405020304" pitchFamily="18" charset="0"/>
                <a:cs typeface="Times New Roman" panose="02020603050405020304" pitchFamily="18" charset="0"/>
              </a:rPr>
              <a:t>Yükseköğretim kurumlarının dijital dönüşüm sürecine uyum sağlamaları büyük önem taşımaktadır. </a:t>
            </a:r>
          </a:p>
          <a:p>
            <a:r>
              <a:rPr lang="tr-TR" sz="2400" dirty="0">
                <a:latin typeface="Times New Roman" panose="02020603050405020304" pitchFamily="18" charset="0"/>
                <a:cs typeface="Times New Roman" panose="02020603050405020304" pitchFamily="18" charset="0"/>
              </a:rPr>
              <a:t>Yükseköğretim kurumlarında dijitalleşmenin başarısı sadece adaptasyona değil, aynı zamanda yeni teknolojilerin veya en yeni araçların kullanımına da bağlıdır. </a:t>
            </a:r>
          </a:p>
          <a:p>
            <a:r>
              <a:rPr lang="tr-TR" sz="2400" dirty="0">
                <a:latin typeface="Times New Roman" panose="02020603050405020304" pitchFamily="18" charset="0"/>
                <a:cs typeface="Times New Roman" panose="02020603050405020304" pitchFamily="18" charset="0"/>
              </a:rPr>
              <a:t>Özetle, eğitimde dijitalleşme sürecinde; eğitim sisteminin içeriği, geleceğin işgücünü hazırlamak için doğru araç ve becerileri sağlamayı amaçlayacak şekilde yeniden düzenlenmelidir.</a:t>
            </a:r>
          </a:p>
        </p:txBody>
      </p:sp>
    </p:spTree>
    <p:extLst>
      <p:ext uri="{BB962C8B-B14F-4D97-AF65-F5344CB8AC3E}">
        <p14:creationId xmlns:p14="http://schemas.microsoft.com/office/powerpoint/2010/main" val="578742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F7F612-6580-F041-B90E-99FC43CCEC4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7C42921-81C0-B949-B1B2-15EA2BF4BEC5}"/>
              </a:ext>
            </a:extLst>
          </p:cNvPr>
          <p:cNvSpPr>
            <a:spLocks noGrp="1"/>
          </p:cNvSpPr>
          <p:nvPr>
            <p:ph idx="1"/>
          </p:nvPr>
        </p:nvSpPr>
        <p:spPr/>
        <p:txBody>
          <a:bodyPr/>
          <a:lstStyle/>
          <a:p>
            <a:endParaRPr lang="tr-TR" dirty="0"/>
          </a:p>
          <a:p>
            <a:endParaRPr lang="tr-TR" dirty="0"/>
          </a:p>
          <a:p>
            <a:endParaRPr lang="tr-TR" dirty="0"/>
          </a:p>
          <a:p>
            <a:endParaRPr lang="tr-TR" dirty="0"/>
          </a:p>
          <a:p>
            <a:endParaRPr lang="tr-TR" dirty="0"/>
          </a:p>
          <a:p>
            <a:r>
              <a:rPr lang="tr-TR" dirty="0"/>
              <a:t>Dinlediğiniz için teşekkürler.</a:t>
            </a:r>
          </a:p>
        </p:txBody>
      </p:sp>
    </p:spTree>
    <p:extLst>
      <p:ext uri="{BB962C8B-B14F-4D97-AF65-F5344CB8AC3E}">
        <p14:creationId xmlns:p14="http://schemas.microsoft.com/office/powerpoint/2010/main" val="3242088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6F01EA-CECE-9C41-9CE7-81018FE89395}"/>
              </a:ext>
            </a:extLst>
          </p:cNvPr>
          <p:cNvSpPr>
            <a:spLocks noGrp="1"/>
          </p:cNvSpPr>
          <p:nvPr>
            <p:ph type="title"/>
          </p:nvPr>
        </p:nvSpPr>
        <p:spPr>
          <a:xfrm>
            <a:off x="838200" y="998172"/>
            <a:ext cx="10515600" cy="1325563"/>
          </a:xfrm>
        </p:spPr>
        <p:txBody>
          <a:bodyPr>
            <a:noAutofit/>
          </a:bodyPr>
          <a:lstStyle/>
          <a:p>
            <a:pPr algn="ctr"/>
            <a:r>
              <a:rPr lang="tr-TR" sz="3200" b="1" dirty="0"/>
              <a:t>Eğitimde Teknoloji Entegrasyonu ve Dijitalleşme </a:t>
            </a:r>
            <a:r>
              <a:rPr lang="tr-TR" sz="3200" b="1" dirty="0" err="1"/>
              <a:t>Çalıştayı</a:t>
            </a:r>
            <a:br>
              <a:rPr lang="tr-TR" sz="3200" b="1" dirty="0"/>
            </a:br>
            <a:br>
              <a:rPr lang="tr-TR" sz="3200" b="1" dirty="0"/>
            </a:br>
            <a:r>
              <a:rPr lang="tr-TR" sz="2400" b="1" dirty="0"/>
              <a:t>ESOGU Kongre ve Kültür Merkezi</a:t>
            </a:r>
            <a:br>
              <a:rPr lang="tr-TR" sz="2400" b="1" dirty="0"/>
            </a:br>
            <a:r>
              <a:rPr lang="tr-TR" sz="2400" b="1" dirty="0"/>
              <a:t>28.12.2023</a:t>
            </a:r>
            <a:br>
              <a:rPr lang="tr-TR" sz="2400" b="1" dirty="0"/>
            </a:br>
            <a:endParaRPr lang="tr-TR" sz="2400" b="1" dirty="0"/>
          </a:p>
        </p:txBody>
      </p:sp>
      <p:graphicFrame>
        <p:nvGraphicFramePr>
          <p:cNvPr id="4" name="Tablo 4">
            <a:extLst>
              <a:ext uri="{FF2B5EF4-FFF2-40B4-BE49-F238E27FC236}">
                <a16:creationId xmlns:a16="http://schemas.microsoft.com/office/drawing/2014/main" id="{E8F88AFA-6101-7C4A-B380-F89C676F0050}"/>
              </a:ext>
            </a:extLst>
          </p:cNvPr>
          <p:cNvGraphicFramePr>
            <a:graphicFrameLocks noGrp="1"/>
          </p:cNvGraphicFramePr>
          <p:nvPr>
            <p:ph idx="1"/>
            <p:extLst>
              <p:ext uri="{D42A27DB-BD31-4B8C-83A1-F6EECF244321}">
                <p14:modId xmlns:p14="http://schemas.microsoft.com/office/powerpoint/2010/main" val="908930885"/>
              </p:ext>
            </p:extLst>
          </p:nvPr>
        </p:nvGraphicFramePr>
        <p:xfrm>
          <a:off x="838200" y="2557145"/>
          <a:ext cx="10515600" cy="2494280"/>
        </p:xfrm>
        <a:graphic>
          <a:graphicData uri="http://schemas.openxmlformats.org/drawingml/2006/table">
            <a:tbl>
              <a:tblPr firstRow="1" bandRow="1">
                <a:tableStyleId>{F2DE63D5-997A-4646-A377-4702673A728D}</a:tableStyleId>
              </a:tblPr>
              <a:tblGrid>
                <a:gridCol w="5843954">
                  <a:extLst>
                    <a:ext uri="{9D8B030D-6E8A-4147-A177-3AD203B41FA5}">
                      <a16:colId xmlns:a16="http://schemas.microsoft.com/office/drawing/2014/main" val="259290189"/>
                    </a:ext>
                  </a:extLst>
                </a:gridCol>
                <a:gridCol w="4671646">
                  <a:extLst>
                    <a:ext uri="{9D8B030D-6E8A-4147-A177-3AD203B41FA5}">
                      <a16:colId xmlns:a16="http://schemas.microsoft.com/office/drawing/2014/main" val="2045334419"/>
                    </a:ext>
                  </a:extLst>
                </a:gridCol>
              </a:tblGrid>
              <a:tr h="370840">
                <a:tc>
                  <a:txBody>
                    <a:bodyPr/>
                    <a:lstStyle/>
                    <a:p>
                      <a:r>
                        <a:rPr lang="tr-TR" dirty="0"/>
                        <a:t>Araştırma Merkezi/Grubu</a:t>
                      </a:r>
                    </a:p>
                  </a:txBody>
                  <a:tcPr/>
                </a:tc>
                <a:tc>
                  <a:txBody>
                    <a:bodyPr/>
                    <a:lstStyle/>
                    <a:p>
                      <a:r>
                        <a:rPr lang="tr-TR" dirty="0"/>
                        <a:t>Konuşmacı</a:t>
                      </a:r>
                    </a:p>
                  </a:txBody>
                  <a:tcPr/>
                </a:tc>
                <a:extLst>
                  <a:ext uri="{0D108BD9-81ED-4DB2-BD59-A6C34878D82A}">
                    <a16:rowId xmlns:a16="http://schemas.microsoft.com/office/drawing/2014/main" val="2988158807"/>
                  </a:ext>
                </a:extLst>
              </a:tr>
              <a:tr h="370840">
                <a:tc>
                  <a:txBody>
                    <a:bodyPr/>
                    <a:lstStyle/>
                    <a:p>
                      <a:r>
                        <a:rPr lang="tr-TR" dirty="0"/>
                        <a:t>Otizm Araştırma Grubu</a:t>
                      </a:r>
                    </a:p>
                  </a:txBody>
                  <a:tcPr/>
                </a:tc>
                <a:tc>
                  <a:txBody>
                    <a:bodyPr/>
                    <a:lstStyle/>
                    <a:p>
                      <a:r>
                        <a:rPr lang="tr-TR" dirty="0"/>
                        <a:t>Dr. Öğr. Üyesi Ayşe Tunç </a:t>
                      </a:r>
                      <a:r>
                        <a:rPr lang="tr-TR" dirty="0" err="1"/>
                        <a:t>Paftalı</a:t>
                      </a:r>
                      <a:endParaRPr lang="tr-TR" dirty="0"/>
                    </a:p>
                  </a:txBody>
                  <a:tcPr/>
                </a:tc>
                <a:extLst>
                  <a:ext uri="{0D108BD9-81ED-4DB2-BD59-A6C34878D82A}">
                    <a16:rowId xmlns:a16="http://schemas.microsoft.com/office/drawing/2014/main" val="2224443554"/>
                  </a:ext>
                </a:extLst>
              </a:tr>
              <a:tr h="370840">
                <a:tc>
                  <a:txBody>
                    <a:bodyPr/>
                    <a:lstStyle/>
                    <a:p>
                      <a:r>
                        <a:rPr lang="tr-TR" dirty="0"/>
                        <a:t>Bilişsel Davranışsal Uygulama Araştırma Merkezi</a:t>
                      </a:r>
                    </a:p>
                  </a:txBody>
                  <a:tcPr/>
                </a:tc>
                <a:tc>
                  <a:txBody>
                    <a:bodyPr/>
                    <a:lstStyle/>
                    <a:p>
                      <a:r>
                        <a:rPr lang="tr-TR" dirty="0"/>
                        <a:t>Doç. Dr. Behçet Yalın Özkara</a:t>
                      </a:r>
                    </a:p>
                  </a:txBody>
                  <a:tcPr/>
                </a:tc>
                <a:extLst>
                  <a:ext uri="{0D108BD9-81ED-4DB2-BD59-A6C34878D82A}">
                    <a16:rowId xmlns:a16="http://schemas.microsoft.com/office/drawing/2014/main" val="1950788278"/>
                  </a:ext>
                </a:extLst>
              </a:tr>
              <a:tr h="370840">
                <a:tc>
                  <a:txBody>
                    <a:bodyPr/>
                    <a:lstStyle/>
                    <a:p>
                      <a:r>
                        <a:rPr lang="tr-TR" dirty="0"/>
                        <a:t>Çocuk ve Genç Eğitimi Uygulama Araştırma Merkezi</a:t>
                      </a:r>
                    </a:p>
                  </a:txBody>
                  <a:tcPr/>
                </a:tc>
                <a:tc>
                  <a:txBody>
                    <a:bodyPr/>
                    <a:lstStyle/>
                    <a:p>
                      <a:r>
                        <a:rPr lang="tr-TR" dirty="0"/>
                        <a:t>Prof. Dr. Ferhan Esen</a:t>
                      </a:r>
                    </a:p>
                    <a:p>
                      <a:r>
                        <a:rPr lang="tr-TR" dirty="0"/>
                        <a:t>Dr. Öğr. Üyesi  Banu Dikmen Ada</a:t>
                      </a:r>
                    </a:p>
                  </a:txBody>
                  <a:tcPr/>
                </a:tc>
                <a:extLst>
                  <a:ext uri="{0D108BD9-81ED-4DB2-BD59-A6C34878D82A}">
                    <a16:rowId xmlns:a16="http://schemas.microsoft.com/office/drawing/2014/main" val="2154807284"/>
                  </a:ext>
                </a:extLst>
              </a:tr>
              <a:tr h="370840">
                <a:tc>
                  <a:txBody>
                    <a:bodyPr/>
                    <a:lstStyle/>
                    <a:p>
                      <a:r>
                        <a:rPr lang="tr-TR" dirty="0"/>
                        <a:t>Eskişehir Osmangazi Üniversitesi Sürekli Eğitim Merkezi</a:t>
                      </a:r>
                    </a:p>
                  </a:txBody>
                  <a:tcPr/>
                </a:tc>
                <a:tc>
                  <a:txBody>
                    <a:bodyPr/>
                    <a:lstStyle/>
                    <a:p>
                      <a:r>
                        <a:rPr lang="tr-TR" dirty="0"/>
                        <a:t>Prof. Dr. Özgür Emiroğlu</a:t>
                      </a:r>
                    </a:p>
                  </a:txBody>
                  <a:tcPr/>
                </a:tc>
                <a:extLst>
                  <a:ext uri="{0D108BD9-81ED-4DB2-BD59-A6C34878D82A}">
                    <a16:rowId xmlns:a16="http://schemas.microsoft.com/office/drawing/2014/main" val="2647426952"/>
                  </a:ext>
                </a:extLst>
              </a:tr>
              <a:tr h="370840">
                <a:tc>
                  <a:txBody>
                    <a:bodyPr/>
                    <a:lstStyle/>
                    <a:p>
                      <a:r>
                        <a:rPr lang="tr-TR" dirty="0" err="1"/>
                        <a:t>Çalıştay</a:t>
                      </a:r>
                      <a:r>
                        <a:rPr lang="tr-TR" dirty="0"/>
                        <a:t> Değerlendirmesi</a:t>
                      </a:r>
                    </a:p>
                  </a:txBody>
                  <a:tcPr/>
                </a:tc>
                <a:tc>
                  <a:txBody>
                    <a:bodyPr/>
                    <a:lstStyle/>
                    <a:p>
                      <a:r>
                        <a:rPr lang="tr-TR" dirty="0"/>
                        <a:t>Prof. Dr. Ahmet Yazıcı</a:t>
                      </a:r>
                    </a:p>
                  </a:txBody>
                  <a:tcPr/>
                </a:tc>
                <a:extLst>
                  <a:ext uri="{0D108BD9-81ED-4DB2-BD59-A6C34878D82A}">
                    <a16:rowId xmlns:a16="http://schemas.microsoft.com/office/drawing/2014/main" val="1492416587"/>
                  </a:ext>
                </a:extLst>
              </a:tr>
            </a:tbl>
          </a:graphicData>
        </a:graphic>
      </p:graphicFrame>
    </p:spTree>
    <p:extLst>
      <p:ext uri="{BB962C8B-B14F-4D97-AF65-F5344CB8AC3E}">
        <p14:creationId xmlns:p14="http://schemas.microsoft.com/office/powerpoint/2010/main" val="353456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07F746-BF40-7748-9341-AE40358FF47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D68A6A8C-41CD-114A-8105-363AD700DEDC}"/>
              </a:ext>
            </a:extLst>
          </p:cNvPr>
          <p:cNvSpPr>
            <a:spLocks noGrp="1"/>
          </p:cNvSpPr>
          <p:nvPr>
            <p:ph idx="1"/>
          </p:nvPr>
        </p:nvSpPr>
        <p:spPr>
          <a:xfrm>
            <a:off x="838200" y="2141537"/>
            <a:ext cx="10515600" cy="4351338"/>
          </a:xfrm>
        </p:spPr>
        <p:txBody>
          <a:bodyPr>
            <a:normAutofit/>
          </a:bodyPr>
          <a:lstStyle/>
          <a:p>
            <a:r>
              <a:rPr lang="tr-TR" sz="2400" dirty="0">
                <a:effectLst/>
                <a:latin typeface="Times New Roman" panose="02020603050405020304" pitchFamily="18" charset="0"/>
                <a:ea typeface="Times New Roman" panose="02020603050405020304" pitchFamily="18" charset="0"/>
              </a:rPr>
              <a:t>Günümüzde teknoloji baş döndürücü bir hızla ilerlemektedir. </a:t>
            </a:r>
          </a:p>
          <a:p>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Teknolojik gelişmeler </a:t>
            </a:r>
            <a:r>
              <a:rPr lang="tr-TR" sz="2400" dirty="0">
                <a:latin typeface="Times New Roman" panose="02020603050405020304" pitchFamily="18" charset="0"/>
                <a:cs typeface="Times New Roman" panose="02020603050405020304" pitchFamily="18" charset="0"/>
              </a:rPr>
              <a:t>toplumların dijitalleşmesini ön plana çıkmıştır.</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Akıllı evler, akıllı telefonlar, akıllı tahtalar, akıllı arabalar vb. akıllı cihazlar hayatımızın bir parçası haline gelmiştir. </a:t>
            </a:r>
          </a:p>
          <a:p>
            <a:r>
              <a:rPr lang="tr-TR" sz="2400" dirty="0">
                <a:effectLst/>
                <a:latin typeface="Times New Roman" panose="02020603050405020304" pitchFamily="18" charset="0"/>
                <a:ea typeface="Times New Roman" panose="02020603050405020304" pitchFamily="18" charset="0"/>
              </a:rPr>
              <a:t>Teknolojinin gelişimi ile beraber dijital hareketliliğin bir sonucu olarak kabul ettiğimiz dijitalleşme eğitim alanını da etkilemiştir. </a:t>
            </a:r>
          </a:p>
          <a:p>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sz="2400" dirty="0"/>
          </a:p>
        </p:txBody>
      </p:sp>
      <p:pic>
        <p:nvPicPr>
          <p:cNvPr id="4" name="Picture 1" descr="page2image24686368">
            <a:extLst>
              <a:ext uri="{FF2B5EF4-FFF2-40B4-BE49-F238E27FC236}">
                <a16:creationId xmlns:a16="http://schemas.microsoft.com/office/drawing/2014/main" id="{E559C412-E2B4-E64D-98AD-4A4B058ED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160" y="144145"/>
            <a:ext cx="1577339" cy="157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03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F33DBA-EBB0-C647-A648-177580A9C09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121DF33-1A43-AD41-97AC-1521B708AFA1}"/>
              </a:ext>
            </a:extLst>
          </p:cNvPr>
          <p:cNvSpPr>
            <a:spLocks noGrp="1"/>
          </p:cNvSpPr>
          <p:nvPr>
            <p:ph idx="1"/>
          </p:nvPr>
        </p:nvSpPr>
        <p:spPr>
          <a:xfrm>
            <a:off x="640958" y="1858873"/>
            <a:ext cx="10515600" cy="4351338"/>
          </a:xfrm>
        </p:spPr>
        <p:txBody>
          <a:bodyPr>
            <a:noAutofit/>
          </a:bodyPr>
          <a:lstStyle/>
          <a:p>
            <a:r>
              <a:rPr lang="tr-TR" sz="2200" dirty="0">
                <a:latin typeface="Times New Roman" panose="02020603050405020304" pitchFamily="18" charset="0"/>
                <a:cs typeface="Times New Roman" panose="02020603050405020304" pitchFamily="18" charset="0"/>
              </a:rPr>
              <a:t>Teknolojideki hızlı gelişmelere ayak uydurabilmek adına, eğitim ortamları her dönem çağın teknolojisi ile donatılmış; kara tahta ile başlayan eğitim serüveni, zaman içerisinde bilgisayar, tablet bilgisayar, akıllı tahta ve mobil cihazlara doğru bir değişim yaşamıştır. </a:t>
            </a:r>
          </a:p>
          <a:p>
            <a:r>
              <a:rPr lang="tr-TR" sz="2200" dirty="0">
                <a:latin typeface="Times New Roman" panose="02020603050405020304" pitchFamily="18" charset="0"/>
                <a:cs typeface="Times New Roman" panose="02020603050405020304" pitchFamily="18" charset="0"/>
              </a:rPr>
              <a:t>Dünya tarihine bakıldığında, 1920’li yıllardan itibaren birçok farklı teknolojik aracın, eğitim-öğretim sürecinden daha fazla verim elde edebilmek için kullanıldığı görülmektedir.</a:t>
            </a:r>
          </a:p>
          <a:p>
            <a:r>
              <a:rPr lang="tr-TR" sz="2200" dirty="0">
                <a:latin typeface="Times New Roman" panose="02020603050405020304" pitchFamily="18" charset="0"/>
                <a:cs typeface="Times New Roman" panose="02020603050405020304" pitchFamily="18" charset="0"/>
              </a:rPr>
              <a:t>1930’larda tepegözler, 1950’lerde kulaklık, videobant ve fotokopi makineleri kullanılmıştır </a:t>
            </a:r>
          </a:p>
          <a:p>
            <a:r>
              <a:rPr lang="tr-TR" sz="2200" dirty="0">
                <a:latin typeface="Times New Roman" panose="02020603050405020304" pitchFamily="18" charset="0"/>
                <a:cs typeface="Times New Roman" panose="02020603050405020304" pitchFamily="18" charset="0"/>
              </a:rPr>
              <a:t>Ülkemizde ise eğitimde teknoloji kullanımına yönelik çalışmalar 1970’li yıllarda başlamıştır ve radyo-televizyonun yaygın eğitim amacıyla kullanıldığı görülmektedir. </a:t>
            </a:r>
          </a:p>
        </p:txBody>
      </p:sp>
      <p:pic>
        <p:nvPicPr>
          <p:cNvPr id="4" name="Picture 1" descr="page2image24686368">
            <a:extLst>
              <a:ext uri="{FF2B5EF4-FFF2-40B4-BE49-F238E27FC236}">
                <a16:creationId xmlns:a16="http://schemas.microsoft.com/office/drawing/2014/main" id="{A56C1654-8CC6-F842-B22A-3529899B7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1618" y="144145"/>
            <a:ext cx="1689881" cy="168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57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07F746-BF40-7748-9341-AE40358FF47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D68A6A8C-41CD-114A-8105-363AD700DEDC}"/>
              </a:ext>
            </a:extLst>
          </p:cNvPr>
          <p:cNvSpPr>
            <a:spLocks noGrp="1"/>
          </p:cNvSpPr>
          <p:nvPr>
            <p:ph idx="1"/>
          </p:nvPr>
        </p:nvSpPr>
        <p:spPr>
          <a:xfrm>
            <a:off x="638321" y="3078053"/>
            <a:ext cx="9813974" cy="4351338"/>
          </a:xfrm>
        </p:spPr>
        <p:txBody>
          <a:bodyPr>
            <a:normAutofit/>
          </a:bodyPr>
          <a:lstStyle/>
          <a:p>
            <a:r>
              <a:rPr lang="tr-TR" sz="2400" dirty="0">
                <a:latin typeface="Times New Roman" panose="02020603050405020304" pitchFamily="18" charset="0"/>
                <a:cs typeface="Times New Roman" panose="02020603050405020304" pitchFamily="18" charset="0"/>
              </a:rPr>
              <a:t>Günümüzde dünya genelinde, eğitim alanında internet, bilgisayar, akıllı telefon, e-kitap okuyucu ve tablet gibi birçok farklı teknolojik ve dijital araç kullanılmaktadır. </a:t>
            </a:r>
          </a:p>
          <a:p>
            <a:r>
              <a:rPr lang="tr-TR" sz="2400" dirty="0">
                <a:latin typeface="Times New Roman" panose="02020603050405020304" pitchFamily="18" charset="0"/>
                <a:cs typeface="Times New Roman" panose="02020603050405020304" pitchFamily="18" charset="0"/>
              </a:rPr>
              <a:t>Mart 2020’de COVID-19 salgınıyla başlayan Acil Uzaktan Eğitim süreci dijitalleşmenin önemine katkı sağlayan önemli gelişmelerden biri olmuştur. </a:t>
            </a:r>
          </a:p>
          <a:p>
            <a:r>
              <a:rPr lang="tr-TR" sz="2400" dirty="0" err="1">
                <a:latin typeface="Times New Roman" panose="02020603050405020304" pitchFamily="18" charset="0"/>
                <a:cs typeface="Times New Roman" panose="02020603050405020304" pitchFamily="18" charset="0"/>
              </a:rPr>
              <a:t>Pandemi</a:t>
            </a:r>
            <a:r>
              <a:rPr lang="tr-TR" sz="2400" dirty="0">
                <a:latin typeface="Times New Roman" panose="02020603050405020304" pitchFamily="18" charset="0"/>
                <a:cs typeface="Times New Roman" panose="02020603050405020304" pitchFamily="18" charset="0"/>
              </a:rPr>
              <a:t> öncesinde çok fazla tercih edilmeyen online eğitim platformları ön plana çıkmış, böylece eğitimde dijitalleşmeye adaptasyon süreci hızlanmıştır.</a:t>
            </a: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p:txBody>
      </p:sp>
      <p:pic>
        <p:nvPicPr>
          <p:cNvPr id="4" name="Picture 1" descr="page2image24686368">
            <a:extLst>
              <a:ext uri="{FF2B5EF4-FFF2-40B4-BE49-F238E27FC236}">
                <a16:creationId xmlns:a16="http://schemas.microsoft.com/office/drawing/2014/main" id="{E559C412-E2B4-E64D-98AD-4A4B058ED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3483" y="126840"/>
            <a:ext cx="1740876" cy="17408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yagram 6">
            <a:extLst>
              <a:ext uri="{FF2B5EF4-FFF2-40B4-BE49-F238E27FC236}">
                <a16:creationId xmlns:a16="http://schemas.microsoft.com/office/drawing/2014/main" id="{F9B68983-D656-CD4A-BC59-27018A1EC235}"/>
              </a:ext>
            </a:extLst>
          </p:cNvPr>
          <p:cNvGraphicFramePr/>
          <p:nvPr>
            <p:extLst>
              <p:ext uri="{D42A27DB-BD31-4B8C-83A1-F6EECF244321}">
                <p14:modId xmlns:p14="http://schemas.microsoft.com/office/powerpoint/2010/main" val="704717370"/>
              </p:ext>
            </p:extLst>
          </p:nvPr>
        </p:nvGraphicFramePr>
        <p:xfrm>
          <a:off x="320039" y="-593356"/>
          <a:ext cx="11704320" cy="5955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810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D60FB55-DF1B-A141-82C3-4E1ADC3DEA25}"/>
              </a:ext>
            </a:extLst>
          </p:cNvPr>
          <p:cNvPicPr>
            <a:picLocks noChangeAspect="1"/>
          </p:cNvPicPr>
          <p:nvPr/>
        </p:nvPicPr>
        <p:blipFill>
          <a:blip r:embed="rId2"/>
          <a:stretch>
            <a:fillRect/>
          </a:stretch>
        </p:blipFill>
        <p:spPr>
          <a:xfrm>
            <a:off x="3870831" y="3429000"/>
            <a:ext cx="6140271" cy="3180391"/>
          </a:xfrm>
          <a:prstGeom prst="rect">
            <a:avLst/>
          </a:prstGeom>
        </p:spPr>
      </p:pic>
      <p:sp>
        <p:nvSpPr>
          <p:cNvPr id="2" name="Başlık 1">
            <a:extLst>
              <a:ext uri="{FF2B5EF4-FFF2-40B4-BE49-F238E27FC236}">
                <a16:creationId xmlns:a16="http://schemas.microsoft.com/office/drawing/2014/main" id="{E15C0D1A-D457-3A41-9735-C3BE8B3C2EE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DE5050BF-1779-6F47-A8E8-E984E0515B6E}"/>
              </a:ext>
            </a:extLst>
          </p:cNvPr>
          <p:cNvSpPr>
            <a:spLocks noGrp="1"/>
          </p:cNvSpPr>
          <p:nvPr>
            <p:ph idx="1"/>
          </p:nvPr>
        </p:nvSpPr>
        <p:spPr/>
        <p:txBody>
          <a:bodyPr>
            <a:normAutofit/>
          </a:bodyPr>
          <a:lstStyle/>
          <a:p>
            <a:r>
              <a:rPr lang="tr-TR" sz="2400" dirty="0">
                <a:latin typeface="Times New Roman" panose="02020603050405020304" pitchFamily="18" charset="0"/>
                <a:cs typeface="Times New Roman" panose="02020603050405020304" pitchFamily="18" charset="0"/>
              </a:rPr>
              <a:t>Yaşanılan gelişmelerle birlikte, değişen yalnızca teknolojik araçlar olmamış; teknolojinin eğitimde kullanım amacı da değişmiştir. </a:t>
            </a:r>
          </a:p>
          <a:p>
            <a:r>
              <a:rPr lang="tr-TR" sz="2400" dirty="0">
                <a:latin typeface="Times New Roman" panose="02020603050405020304" pitchFamily="18" charset="0"/>
                <a:cs typeface="Times New Roman" panose="02020603050405020304" pitchFamily="18" charset="0"/>
              </a:rPr>
              <a:t>Eğitimde teknoloji kullanımı, ilk dönemlerde yalnızca, bir dersin öğretiminde teknolojiden faydalanma olarak görülse de; daha sonra, çağın ihtiyaçlarına cevap verebilecek bireyler yetiştirme amacı gütmeye başlamıştır.</a:t>
            </a:r>
          </a:p>
          <a:p>
            <a:endParaRPr lang="tr-TR" sz="2400" dirty="0"/>
          </a:p>
        </p:txBody>
      </p:sp>
      <p:pic>
        <p:nvPicPr>
          <p:cNvPr id="6" name="Picture 1" descr="page2image24686368">
            <a:extLst>
              <a:ext uri="{FF2B5EF4-FFF2-40B4-BE49-F238E27FC236}">
                <a16:creationId xmlns:a16="http://schemas.microsoft.com/office/drawing/2014/main" id="{58C536F5-C691-D946-88C7-3CEA60AE8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3483" y="126840"/>
            <a:ext cx="1740876" cy="174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4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054154-D25E-4347-954E-4CFCCF8E9BAC}"/>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Eğitimde Dijitalleşmenin Avantajları</a:t>
            </a:r>
          </a:p>
        </p:txBody>
      </p:sp>
      <p:sp>
        <p:nvSpPr>
          <p:cNvPr id="3" name="İçerik Yer Tutucusu 2">
            <a:extLst>
              <a:ext uri="{FF2B5EF4-FFF2-40B4-BE49-F238E27FC236}">
                <a16:creationId xmlns:a16="http://schemas.microsoft.com/office/drawing/2014/main" id="{1520D054-B3D2-2E4C-ABBC-3532F00F67AC}"/>
              </a:ext>
            </a:extLst>
          </p:cNvPr>
          <p:cNvSpPr>
            <a:spLocks noGrp="1"/>
          </p:cNvSpPr>
          <p:nvPr>
            <p:ph idx="1"/>
          </p:nvPr>
        </p:nvSpPr>
        <p:spPr>
          <a:xfrm>
            <a:off x="555633" y="1625466"/>
            <a:ext cx="10515600" cy="4351338"/>
          </a:xfrm>
        </p:spPr>
        <p:txBody>
          <a:bodyPr>
            <a:normAutofit lnSpcReduction="10000"/>
          </a:bodyPr>
          <a:lstStyle/>
          <a:p>
            <a:r>
              <a:rPr lang="tr-TR" sz="2400" dirty="0">
                <a:latin typeface="Times New Roman" panose="02020603050405020304" pitchFamily="18" charset="0"/>
                <a:ea typeface="Times New Roman" panose="02020603050405020304" pitchFamily="18" charset="0"/>
                <a:cs typeface="Times New Roman" panose="02020603050405020304" pitchFamily="18" charset="0"/>
              </a:rPr>
              <a:t>Erişilebilirlik ve Ulaşılabilirlik</a:t>
            </a:r>
          </a:p>
          <a:p>
            <a:pPr lvl="1"/>
            <a:r>
              <a:rPr lang="tr-TR" sz="2000" dirty="0">
                <a:latin typeface="Times New Roman" panose="02020603050405020304" pitchFamily="18" charset="0"/>
                <a:ea typeface="Times New Roman" panose="02020603050405020304" pitchFamily="18" charset="0"/>
                <a:cs typeface="Times New Roman" panose="02020603050405020304" pitchFamily="18" charset="0"/>
              </a:rPr>
              <a:t>E</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ğitim materyallerine her yerden ve her zaman erişme imkanı sunma</a:t>
            </a:r>
            <a:r>
              <a:rPr lang="tr-TR" sz="2000" dirty="0">
                <a:effectLst/>
                <a:latin typeface="Times New Roman" panose="02020603050405020304" pitchFamily="18" charset="0"/>
                <a:cs typeface="Times New Roman" panose="02020603050405020304" pitchFamily="18" charset="0"/>
              </a:rPr>
              <a:t> </a:t>
            </a:r>
          </a:p>
          <a:p>
            <a:pPr lvl="1"/>
            <a:r>
              <a:rPr lang="tr-TR" sz="2000" dirty="0">
                <a:latin typeface="Times New Roman" panose="02020603050405020304" pitchFamily="18" charset="0"/>
                <a:ea typeface="Times New Roman" panose="02020603050405020304" pitchFamily="18" charset="0"/>
                <a:cs typeface="Times New Roman" panose="02020603050405020304" pitchFamily="18" charset="0"/>
              </a:rPr>
              <a:t>C</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oğrafi sınırlamaları kaldırarak öğrencilere uzaktan eğitim yoluyla daha fazla fırsat sunma </a:t>
            </a:r>
            <a:endParaRPr lang="tr-TR"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ea typeface="Times New Roman" panose="02020603050405020304" pitchFamily="18" charset="0"/>
                <a:cs typeface="Times New Roman" panose="02020603050405020304" pitchFamily="18" charset="0"/>
              </a:rPr>
              <a:t>Bireyselleştirilmiş Öğrenme</a:t>
            </a:r>
          </a:p>
          <a:p>
            <a:pPr lvl="1"/>
            <a:r>
              <a:rPr lang="tr-TR" sz="2000" dirty="0">
                <a:latin typeface="Times New Roman" panose="02020603050405020304" pitchFamily="18" charset="0"/>
                <a:ea typeface="Times New Roman" panose="02020603050405020304" pitchFamily="18" charset="0"/>
                <a:cs typeface="Times New Roman" panose="02020603050405020304" pitchFamily="18" charset="0"/>
              </a:rPr>
              <a:t>Ö</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ğrencilerin bireysel ihtiyaçlarına ve öğrenme tarzlarına uygun içerikleri sunma konusunda esneklik sağlama </a:t>
            </a:r>
          </a:p>
          <a:p>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Etkileşim ve Katılım</a:t>
            </a:r>
          </a:p>
          <a:p>
            <a:pPr lvl="1"/>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Çeşitli çevrimiçi araçların, öğrencilerin daha aktif bir şekilde derslere katılımını teşvik etmesi.</a:t>
            </a:r>
          </a:p>
          <a:p>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Çeşitlilik ve Zenginleştirilmiş İçerik</a:t>
            </a:r>
          </a:p>
          <a:p>
            <a:pPr lvl="1"/>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Dijital materyallerin, öğrencilere metin tabanlı içeriklerin ötesinde, görsel, işitsel ve interaktif öğrenme deneyimleri sunması </a:t>
            </a:r>
          </a:p>
          <a:p>
            <a:pPr lvl="1"/>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Eğitim videoları, simülasyonlar ve interaktif uygulamalar gibi çeşitli içerikler kullanabilme</a:t>
            </a:r>
          </a:p>
        </p:txBody>
      </p:sp>
      <p:pic>
        <p:nvPicPr>
          <p:cNvPr id="4" name="Picture 1" descr="page2image24686368">
            <a:extLst>
              <a:ext uri="{FF2B5EF4-FFF2-40B4-BE49-F238E27FC236}">
                <a16:creationId xmlns:a16="http://schemas.microsoft.com/office/drawing/2014/main" id="{FB528722-A389-C244-BCF1-F379F3B74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3822" y="0"/>
            <a:ext cx="1761389" cy="176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9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ABEE0B-D22D-CC40-BD24-CC60EC8DF8C7}"/>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Eğitimde Dijitalleşmenin Avantajları…</a:t>
            </a:r>
          </a:p>
        </p:txBody>
      </p:sp>
      <p:sp>
        <p:nvSpPr>
          <p:cNvPr id="3" name="İçerik Yer Tutucusu 2">
            <a:extLst>
              <a:ext uri="{FF2B5EF4-FFF2-40B4-BE49-F238E27FC236}">
                <a16:creationId xmlns:a16="http://schemas.microsoft.com/office/drawing/2014/main" id="{AC12607D-3D6E-0E4F-A0FF-76022551F9C2}"/>
              </a:ext>
            </a:extLst>
          </p:cNvPr>
          <p:cNvSpPr>
            <a:spLocks noGrp="1"/>
          </p:cNvSpPr>
          <p:nvPr>
            <p:ph idx="1"/>
          </p:nvPr>
        </p:nvSpPr>
        <p:spPr/>
        <p:txBody>
          <a:bodyPr>
            <a:noAutofit/>
          </a:bodyPr>
          <a:lstStyle/>
          <a:p>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Öğrenci Takibi ve Değerlendirme</a:t>
            </a:r>
          </a:p>
          <a:p>
            <a:pPr lvl="1"/>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Çeşitli çevrimiçi araçlar sayesinde öğretmenlerin, öğrencilerin performansını anında izleyebilmesi ve geribildirim sağlayabilmesi,</a:t>
            </a:r>
          </a:p>
          <a:p>
            <a:r>
              <a:rPr lang="tr-TR" sz="2400" dirty="0">
                <a:latin typeface="Times New Roman" panose="02020603050405020304" pitchFamily="18" charset="0"/>
                <a:ea typeface="Times New Roman" panose="02020603050405020304" pitchFamily="18" charset="0"/>
                <a:cs typeface="Times New Roman" panose="02020603050405020304" pitchFamily="18" charset="0"/>
              </a:rPr>
              <a:t>Zaman ve </a:t>
            </a:r>
            <a:r>
              <a:rPr lang="tr-TR" sz="2400" dirty="0" err="1">
                <a:latin typeface="Times New Roman" panose="02020603050405020304" pitchFamily="18" charset="0"/>
                <a:ea typeface="Times New Roman" panose="02020603050405020304" pitchFamily="18" charset="0"/>
                <a:cs typeface="Times New Roman" panose="02020603050405020304" pitchFamily="18" charset="0"/>
              </a:rPr>
              <a:t>Maaliyet</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 Tasarrufu</a:t>
            </a:r>
          </a:p>
          <a:p>
            <a:pPr lvl="1"/>
            <a:r>
              <a:rPr lang="tr-TR" sz="2000" dirty="0">
                <a:latin typeface="Times New Roman" panose="02020603050405020304" pitchFamily="18" charset="0"/>
                <a:ea typeface="Times New Roman" panose="02020603050405020304" pitchFamily="18" charset="0"/>
                <a:cs typeface="Times New Roman" panose="02020603050405020304" pitchFamily="18" charset="0"/>
              </a:rPr>
              <a:t>G</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eleneksel eğitim yöntemlerine göre zaman ve maliyet tasarrufu sağlaması,</a:t>
            </a:r>
          </a:p>
          <a:p>
            <a:pPr lvl="1"/>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Çevrimiçi eğitim ile seyahat maliyetlerini azaltması ve öğrencilere daha esnek bir öğrenme ortamı sunması</a:t>
            </a:r>
          </a:p>
          <a:p>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Güncellenebilir Dinamik </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İ</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çerikler</a:t>
            </a:r>
          </a:p>
          <a:p>
            <a:pPr lvl="1"/>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Hızla değişen dünya ile uyumlu olarak içeriklerin sürekli olarak güncellenebilmesi,</a:t>
            </a:r>
          </a:p>
          <a:p>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İşbirliği ve G</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rup Çalışması</a:t>
            </a:r>
          </a:p>
          <a:p>
            <a:pPr lvl="1"/>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Dijital platformların, öğrenciler arasında işbirliği ve grup çalışmalarını desteklemesi,</a:t>
            </a:r>
          </a:p>
          <a:p>
            <a:pPr lvl="1"/>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Çeşitli çevrimiçi araçlar ile öğrencilerin, birbirleriyle etkileşimde bulunabilmesi ve projeler üzerinde birlikte çalışabilmesi</a:t>
            </a:r>
            <a:endParaRPr lang="tr-TR" sz="20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p:txBody>
      </p:sp>
      <p:pic>
        <p:nvPicPr>
          <p:cNvPr id="4" name="Picture 1" descr="page2image24686368">
            <a:extLst>
              <a:ext uri="{FF2B5EF4-FFF2-40B4-BE49-F238E27FC236}">
                <a16:creationId xmlns:a16="http://schemas.microsoft.com/office/drawing/2014/main" id="{A24E08C8-B772-1944-8894-23FB10B5E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415" y="1"/>
            <a:ext cx="1798026" cy="179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20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A7DFF3-AC53-4345-A89B-7F1A36DD6AD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D2258D2-5503-C440-9574-D119ECB06ECF}"/>
              </a:ext>
            </a:extLst>
          </p:cNvPr>
          <p:cNvSpPr>
            <a:spLocks noGrp="1"/>
          </p:cNvSpPr>
          <p:nvPr>
            <p:ph idx="1"/>
          </p:nvPr>
        </p:nvSpPr>
        <p:spPr/>
        <p:txBody>
          <a:bodyPr>
            <a:normAutofit/>
          </a:bodyPr>
          <a:lstStyle/>
          <a:p>
            <a:r>
              <a:rPr lang="tr-TR" sz="2400" dirty="0">
                <a:latin typeface="Times New Roman" panose="02020603050405020304" pitchFamily="18" charset="0"/>
                <a:cs typeface="Times New Roman" panose="02020603050405020304" pitchFamily="18" charset="0"/>
              </a:rPr>
              <a:t>Dijitalleşmenin olumlu etkilerinin yanı sıra olumsuz etkileri de bulunmaktadır</a:t>
            </a:r>
          </a:p>
          <a:p>
            <a:r>
              <a:rPr lang="tr-TR" sz="2400" dirty="0">
                <a:latin typeface="Times New Roman" panose="02020603050405020304" pitchFamily="18" charset="0"/>
                <a:cs typeface="Times New Roman" panose="02020603050405020304" pitchFamily="18" charset="0"/>
              </a:rPr>
              <a:t>Olumsuz etkilerin başında siber güvenlik, siber koruma ve siber suçlar yer almaktadır. </a:t>
            </a:r>
          </a:p>
          <a:p>
            <a:r>
              <a:rPr lang="tr-TR" sz="2400" dirty="0">
                <a:latin typeface="Times New Roman" panose="02020603050405020304" pitchFamily="18" charset="0"/>
                <a:cs typeface="Times New Roman" panose="02020603050405020304" pitchFamily="18" charset="0"/>
              </a:rPr>
              <a:t>Eğitimde öğrencilerin ve bireylerin çevrimiçi güvenliği esastır. </a:t>
            </a:r>
          </a:p>
          <a:p>
            <a:r>
              <a:rPr lang="tr-TR" sz="2400" dirty="0">
                <a:latin typeface="Times New Roman" panose="02020603050405020304" pitchFamily="18" charset="0"/>
                <a:cs typeface="Times New Roman" panose="02020603050405020304" pitchFamily="18" charset="0"/>
              </a:rPr>
              <a:t>Bu bağlamda, bireyler teknolojiyi güvenli ve sorumlu bir şekilde kullanmak için bilgi, beceri ve yeteneklerini geliştirmeli ve dijital teknolojileri toplumda uygun şekilde nasıl yöneteceklerini ve kullanacaklarını öğrenmelidir. </a:t>
            </a:r>
          </a:p>
        </p:txBody>
      </p:sp>
      <p:pic>
        <p:nvPicPr>
          <p:cNvPr id="7" name="Resim 6">
            <a:extLst>
              <a:ext uri="{FF2B5EF4-FFF2-40B4-BE49-F238E27FC236}">
                <a16:creationId xmlns:a16="http://schemas.microsoft.com/office/drawing/2014/main" id="{AE18E3E1-04AF-2C4D-BDBE-05D4936C3821}"/>
              </a:ext>
            </a:extLst>
          </p:cNvPr>
          <p:cNvPicPr>
            <a:picLocks noChangeAspect="1"/>
          </p:cNvPicPr>
          <p:nvPr/>
        </p:nvPicPr>
        <p:blipFill>
          <a:blip r:embed="rId2"/>
          <a:stretch>
            <a:fillRect/>
          </a:stretch>
        </p:blipFill>
        <p:spPr>
          <a:xfrm>
            <a:off x="4080860" y="4577265"/>
            <a:ext cx="3896492" cy="2280735"/>
          </a:xfrm>
          <a:prstGeom prst="rect">
            <a:avLst/>
          </a:prstGeom>
        </p:spPr>
      </p:pic>
      <p:pic>
        <p:nvPicPr>
          <p:cNvPr id="8" name="Picture 1" descr="page2image24686368">
            <a:extLst>
              <a:ext uri="{FF2B5EF4-FFF2-40B4-BE49-F238E27FC236}">
                <a16:creationId xmlns:a16="http://schemas.microsoft.com/office/drawing/2014/main" id="{91BACB61-64B9-3B41-B9D2-D133CCFDA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415" y="1"/>
            <a:ext cx="1798026" cy="179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01694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BD58AFDD214A2F48B39F31903F3A32A3" ma:contentTypeVersion="10" ma:contentTypeDescription="Yeni belge oluşturun." ma:contentTypeScope="" ma:versionID="c8181374ca840c8a3224c72875d2417a">
  <xsd:schema xmlns:xsd="http://www.w3.org/2001/XMLSchema" xmlns:xs="http://www.w3.org/2001/XMLSchema" xmlns:p="http://schemas.microsoft.com/office/2006/metadata/properties" xmlns:ns2="51d091b4-ce07-409b-9a7b-43fb1dcf0a70" xmlns:ns3="a581b281-a02f-4e11-81d5-63cc481c4945" targetNamespace="http://schemas.microsoft.com/office/2006/metadata/properties" ma:root="true" ma:fieldsID="eaeab970281e6c5a5038ef321ca0dfc0" ns2:_="" ns3:_="">
    <xsd:import namespace="51d091b4-ce07-409b-9a7b-43fb1dcf0a70"/>
    <xsd:import namespace="a581b281-a02f-4e11-81d5-63cc481c494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91b4-ce07-409b-9a7b-43fb1dcf0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Resim Etiketleri" ma:readOnly="false" ma:fieldId="{5cf76f15-5ced-4ddc-b409-7134ff3c332f}" ma:taxonomyMulti="true" ma:sspId="d1a462d5-bc55-4024-abb3-a02e193e7d1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81b281-a02f-4e11-81d5-63cc481c49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e6bbe3f-cd54-4a59-b918-2bba7064b6a5}" ma:internalName="TaxCatchAll" ma:showField="CatchAllData" ma:web="a581b281-a02f-4e11-81d5-63cc481c49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81b281-a02f-4e11-81d5-63cc481c4945" xsi:nil="true"/>
    <lcf76f155ced4ddcb4097134ff3c332f xmlns="51d091b4-ce07-409b-9a7b-43fb1dcf0a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39BF2C-B024-4197-94EB-372990BDE638}"/>
</file>

<file path=customXml/itemProps2.xml><?xml version="1.0" encoding="utf-8"?>
<ds:datastoreItem xmlns:ds="http://schemas.openxmlformats.org/officeDocument/2006/customXml" ds:itemID="{A7C341F0-6807-4213-8CB1-1582FD723498}"/>
</file>

<file path=customXml/itemProps3.xml><?xml version="1.0" encoding="utf-8"?>
<ds:datastoreItem xmlns:ds="http://schemas.openxmlformats.org/officeDocument/2006/customXml" ds:itemID="{DB308613-8292-4FB0-977F-DE7D7043AAC1}"/>
</file>

<file path=docProps/app.xml><?xml version="1.0" encoding="utf-8"?>
<Properties xmlns="http://schemas.openxmlformats.org/officeDocument/2006/extended-properties" xmlns:vt="http://schemas.openxmlformats.org/officeDocument/2006/docPropsVTypes">
  <TotalTime>1450</TotalTime>
  <Words>1402</Words>
  <Application>Microsoft Macintosh PowerPoint</Application>
  <PresentationFormat>Geniş ekran</PresentationFormat>
  <Paragraphs>149</Paragraphs>
  <Slides>26</Slides>
  <Notes>10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26</vt:i4>
      </vt:variant>
    </vt:vector>
  </HeadingPairs>
  <TitlesOfParts>
    <vt:vector size="37" baseType="lpstr">
      <vt:lpstr>Arial</vt:lpstr>
      <vt:lpstr>Calibri</vt:lpstr>
      <vt:lpstr>Calibri Light</vt:lpstr>
      <vt:lpstr>Helvetica</vt:lpstr>
      <vt:lpstr>MyriadPro</vt:lpstr>
      <vt:lpstr>Open Sans</vt:lpstr>
      <vt:lpstr>Segoe UI</vt:lpstr>
      <vt:lpstr>Symbol</vt:lpstr>
      <vt:lpstr>Times New Roman</vt:lpstr>
      <vt:lpstr>Times New Roman,Bold</vt:lpstr>
      <vt:lpstr>Office Teması</vt:lpstr>
      <vt:lpstr>PowerPoint Sunusu</vt:lpstr>
      <vt:lpstr>ESKİŞEHİR OSMANGAZİ ÜNİVERSİTESİ  Tematik Araştırma Konuları Çalıştay Serisi   </vt:lpstr>
      <vt:lpstr>PowerPoint Sunusu</vt:lpstr>
      <vt:lpstr>PowerPoint Sunusu</vt:lpstr>
      <vt:lpstr>PowerPoint Sunusu</vt:lpstr>
      <vt:lpstr>PowerPoint Sunusu</vt:lpstr>
      <vt:lpstr>Eğitimde Dijitalleşmenin Avantajları</vt:lpstr>
      <vt:lpstr>Eğitimde Dijitalleşmenin Avantajları…</vt:lpstr>
      <vt:lpstr>PowerPoint Sunusu</vt:lpstr>
      <vt:lpstr>Eğitimde Teknoloji Kullanımı</vt:lpstr>
      <vt:lpstr>PowerPoint Sunusu</vt:lpstr>
      <vt:lpstr>PowerPoint Sunusu</vt:lpstr>
      <vt:lpstr>Türkiye’de Eğitimde Dijitalleşme Çalışmaları</vt:lpstr>
      <vt:lpstr>Milli Eğitim Bakanlığı’nın Çalışmaları</vt:lpstr>
      <vt:lpstr>Fatih Projesi</vt:lpstr>
      <vt:lpstr>Eğitim Bilişim Ağı</vt:lpstr>
      <vt:lpstr>Öğretmen Bilim Ağı</vt:lpstr>
      <vt:lpstr>21. YÜZYIL BECERİLERİ VE DEĞERLERE YÖNELİK ARAŞTIRMA RAPORU </vt:lpstr>
      <vt:lpstr>Öğretmen Eğitimi Dijital Ekosistemi Projesi (2023)</vt:lpstr>
      <vt:lpstr>Yükseköğretim Kurulu  Çalışmaları</vt:lpstr>
      <vt:lpstr>Yükseköğretimde Dijital Dönüşüm Projesi</vt:lpstr>
      <vt:lpstr>YÖK Sanal Laboratuvarı Projesi</vt:lpstr>
      <vt:lpstr>Büyük Veri Projesi</vt:lpstr>
      <vt:lpstr>PowerPoint Sunusu</vt:lpstr>
      <vt:lpstr>PowerPoint Sunusu</vt:lpstr>
      <vt:lpstr>Eğitimde Teknoloji Entegrasyonu ve Dijitalleşme Çalıştayı  ESOGU Kongre ve Kültür Merkezi 28.12.2023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Eğitimde Teknoloji Entegrasyonu ve Dijitalleşme Çalışmaları</dc:title>
  <dc:creator>Microsoft Office User</dc:creator>
  <cp:lastModifiedBy>Microsoft Office User</cp:lastModifiedBy>
  <cp:revision>21</cp:revision>
  <dcterms:created xsi:type="dcterms:W3CDTF">2023-12-26T19:20:35Z</dcterms:created>
  <dcterms:modified xsi:type="dcterms:W3CDTF">2023-12-28T06:27:52Z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0x010100BD58AFDD214A2F48B39F31903F3A32A3</vt:lpwstr>
  </property>
</Properties>
</file>